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21" r:id="rId1"/>
  </p:sldMasterIdLst>
  <p:notesMasterIdLst>
    <p:notesMasterId r:id="rId36"/>
  </p:notesMasterIdLst>
  <p:handoutMasterIdLst>
    <p:handoutMasterId r:id="rId37"/>
  </p:handoutMasterIdLst>
  <p:sldIdLst>
    <p:sldId id="256" r:id="rId2"/>
    <p:sldId id="422" r:id="rId3"/>
    <p:sldId id="423" r:id="rId4"/>
    <p:sldId id="425" r:id="rId5"/>
    <p:sldId id="426" r:id="rId6"/>
    <p:sldId id="427" r:id="rId7"/>
    <p:sldId id="428" r:id="rId8"/>
    <p:sldId id="447" r:id="rId9"/>
    <p:sldId id="429" r:id="rId10"/>
    <p:sldId id="448" r:id="rId11"/>
    <p:sldId id="430" r:id="rId12"/>
    <p:sldId id="431" r:id="rId13"/>
    <p:sldId id="432" r:id="rId14"/>
    <p:sldId id="424" r:id="rId15"/>
    <p:sldId id="433" r:id="rId16"/>
    <p:sldId id="434" r:id="rId17"/>
    <p:sldId id="435" r:id="rId18"/>
    <p:sldId id="436" r:id="rId19"/>
    <p:sldId id="437" r:id="rId20"/>
    <p:sldId id="441" r:id="rId21"/>
    <p:sldId id="442" r:id="rId22"/>
    <p:sldId id="443" r:id="rId23"/>
    <p:sldId id="444" r:id="rId24"/>
    <p:sldId id="446" r:id="rId25"/>
    <p:sldId id="449" r:id="rId26"/>
    <p:sldId id="450" r:id="rId27"/>
    <p:sldId id="451" r:id="rId28"/>
    <p:sldId id="452" r:id="rId29"/>
    <p:sldId id="445" r:id="rId30"/>
    <p:sldId id="438" r:id="rId31"/>
    <p:sldId id="415" r:id="rId32"/>
    <p:sldId id="416" r:id="rId33"/>
    <p:sldId id="418" r:id="rId34"/>
    <p:sldId id="417" r:id="rId35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Verdana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Verdana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Verdana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Verdana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Verdana" charset="0"/>
        <a:ea typeface="ＭＳ Ｐゴシック" charset="0"/>
        <a:cs typeface="+mn-cs"/>
      </a:defRPr>
    </a:lvl5pPr>
    <a:lvl6pPr marL="2286000" algn="l" defTabSz="457200" rtl="0" eaLnBrk="1" latinLnBrk="0" hangingPunct="1">
      <a:defRPr i="1" kern="1200">
        <a:solidFill>
          <a:schemeClr val="tx1"/>
        </a:solidFill>
        <a:latin typeface="Verdana" charset="0"/>
        <a:ea typeface="ＭＳ Ｐゴシック" charset="0"/>
        <a:cs typeface="+mn-cs"/>
      </a:defRPr>
    </a:lvl6pPr>
    <a:lvl7pPr marL="2743200" algn="l" defTabSz="457200" rtl="0" eaLnBrk="1" latinLnBrk="0" hangingPunct="1">
      <a:defRPr i="1" kern="1200">
        <a:solidFill>
          <a:schemeClr val="tx1"/>
        </a:solidFill>
        <a:latin typeface="Verdana" charset="0"/>
        <a:ea typeface="ＭＳ Ｐゴシック" charset="0"/>
        <a:cs typeface="+mn-cs"/>
      </a:defRPr>
    </a:lvl7pPr>
    <a:lvl8pPr marL="3200400" algn="l" defTabSz="457200" rtl="0" eaLnBrk="1" latinLnBrk="0" hangingPunct="1">
      <a:defRPr i="1" kern="1200">
        <a:solidFill>
          <a:schemeClr val="tx1"/>
        </a:solidFill>
        <a:latin typeface="Verdana" charset="0"/>
        <a:ea typeface="ＭＳ Ｐゴシック" charset="0"/>
        <a:cs typeface="+mn-cs"/>
      </a:defRPr>
    </a:lvl8pPr>
    <a:lvl9pPr marL="3657600" algn="l" defTabSz="457200" rtl="0" eaLnBrk="1" latinLnBrk="0" hangingPunct="1">
      <a:defRPr i="1" kern="1200">
        <a:solidFill>
          <a:schemeClr val="tx1"/>
        </a:solidFill>
        <a:latin typeface="Verdana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amngok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B30019"/>
    <a:srgbClr val="76D6FF"/>
    <a:srgbClr val="00FDFF"/>
    <a:srgbClr val="660066"/>
    <a:srgbClr val="663300"/>
    <a:srgbClr val="666699"/>
    <a:srgbClr val="008000"/>
    <a:srgbClr val="33CC33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42"/>
    <p:restoredTop sz="92504" autoAdjust="0"/>
  </p:normalViewPr>
  <p:slideViewPr>
    <p:cSldViewPr>
      <p:cViewPr varScale="1">
        <p:scale>
          <a:sx n="133" d="100"/>
          <a:sy n="133" d="100"/>
        </p:scale>
        <p:origin x="312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8" d="100"/>
        <a:sy n="17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672" cy="51274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088" y="0"/>
            <a:ext cx="3076672" cy="51274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FB460B-1DB8-4E8B-8B2A-482FD2CCB341}" type="datetimeFigureOut">
              <a:rPr lang="en-US" smtClean="0"/>
              <a:t>12/22/21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68"/>
            <a:ext cx="3076672" cy="51274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088" y="9721868"/>
            <a:ext cx="3076672" cy="51274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F90BAB-454A-4199-9FC2-A1AFA6D0CB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7955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672" cy="51105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i="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088" y="0"/>
            <a:ext cx="3076672" cy="51105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i="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1177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1177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239" y="4861781"/>
            <a:ext cx="5678824" cy="460456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77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68"/>
            <a:ext cx="3076672" cy="51105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i="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1177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088" y="9721868"/>
            <a:ext cx="3076672" cy="51105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i="0">
                <a:latin typeface="Arial" charset="0"/>
              </a:defRPr>
            </a:lvl1pPr>
          </a:lstStyle>
          <a:p>
            <a:fld id="{9931E50B-CB9B-4548-A35D-6EC449331E5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4023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770172-3AAF-9D43-8187-31B676F2FCAE}" type="slidenum">
              <a:rPr lang="en-US"/>
              <a:pPr/>
              <a:t>0</a:t>
            </a:fld>
            <a:endParaRPr lang="en-US" dirty="0"/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663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457200"/>
            <a:ext cx="8686800" cy="1828800"/>
          </a:xfrm>
        </p:spPr>
        <p:txBody>
          <a:bodyPr/>
          <a:lstStyle>
            <a:lvl1pPr algn="ctr">
              <a:defRPr sz="4000" b="1">
                <a:solidFill>
                  <a:srgbClr val="0000FF"/>
                </a:solidFill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8600" y="3429000"/>
            <a:ext cx="8686800" cy="1828800"/>
          </a:xfrm>
        </p:spPr>
        <p:txBody>
          <a:bodyPr anchor="ctr"/>
          <a:lstStyle>
            <a:lvl1pPr marL="0" indent="0" algn="ctr">
              <a:spcBef>
                <a:spcPts val="1200"/>
              </a:spcBef>
              <a:buFont typeface="Wingdings" charset="0"/>
              <a:buNone/>
              <a:defRPr sz="3600">
                <a:solidFill>
                  <a:srgbClr val="800000"/>
                </a:solidFill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90119" name="AutoShape 7"/>
          <p:cNvSpPr>
            <a:spLocks noChangeArrowheads="1"/>
          </p:cNvSpPr>
          <p:nvPr/>
        </p:nvSpPr>
        <p:spPr bwMode="auto">
          <a:xfrm>
            <a:off x="228600" y="2393950"/>
            <a:ext cx="8686800" cy="109538"/>
          </a:xfrm>
          <a:custGeom>
            <a:avLst/>
            <a:gdLst>
              <a:gd name="G0" fmla="+- 618 0 0"/>
              <a:gd name="T0" fmla="*/ 0 w 1000"/>
              <a:gd name="T1" fmla="*/ 0 h 1000"/>
              <a:gd name="T2" fmla="*/ 618 w 1000"/>
              <a:gd name="T3" fmla="*/ 0 h 1000"/>
              <a:gd name="T4" fmla="*/ 618 w 1000"/>
              <a:gd name="T5" fmla="*/ 1000 h 1000"/>
              <a:gd name="T6" fmla="*/ 0 w 1000"/>
              <a:gd name="T7" fmla="*/ 1000 h 1000"/>
              <a:gd name="T8" fmla="*/ 0 w 1000"/>
              <a:gd name="T9" fmla="*/ 0 h 1000"/>
              <a:gd name="T10" fmla="*/ 1000 w 1000"/>
              <a:gd name="T11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 sz="2400" i="0" dirty="0">
              <a:latin typeface="Times New Roman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 3311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65E043-D8E8-A545-AAA2-D2FBB139FBB3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7" name="Date Placeholder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92240"/>
            <a:ext cx="1981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i="0" dirty="0" smtClean="0"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25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 3311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178C6C-C33B-814F-96B3-54DEA8CEE12B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320"/>
            <a:ext cx="8229600" cy="914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1463040"/>
            <a:ext cx="8229600" cy="484632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92240"/>
            <a:ext cx="1981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i="0" dirty="0" smtClean="0"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487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320"/>
            <a:ext cx="8229600" cy="914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63040"/>
            <a:ext cx="8229600" cy="484632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9092" name="AutoShape 4"/>
          <p:cNvSpPr>
            <a:spLocks noChangeArrowheads="1"/>
          </p:cNvSpPr>
          <p:nvPr/>
        </p:nvSpPr>
        <p:spPr bwMode="auto">
          <a:xfrm>
            <a:off x="457200" y="1280160"/>
            <a:ext cx="8229600" cy="109537"/>
          </a:xfrm>
          <a:custGeom>
            <a:avLst/>
            <a:gdLst>
              <a:gd name="G0" fmla="+- 585 0 0"/>
              <a:gd name="T0" fmla="*/ 0 w 1000"/>
              <a:gd name="T1" fmla="*/ 0 h 1000"/>
              <a:gd name="T2" fmla="*/ 585 w 1000"/>
              <a:gd name="T3" fmla="*/ 0 h 1000"/>
              <a:gd name="T4" fmla="*/ 585 w 1000"/>
              <a:gd name="T5" fmla="*/ 1000 h 1000"/>
              <a:gd name="T6" fmla="*/ 0 w 1000"/>
              <a:gd name="T7" fmla="*/ 1000 h 1000"/>
              <a:gd name="T8" fmla="*/ 0 w 1000"/>
              <a:gd name="T9" fmla="*/ 0 h 1000"/>
              <a:gd name="T10" fmla="*/ 1000 w 1000"/>
              <a:gd name="T11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 sz="2400" i="0" dirty="0">
              <a:latin typeface="Times New Roman" charset="0"/>
            </a:endParaRPr>
          </a:p>
        </p:txBody>
      </p:sp>
      <p:sp>
        <p:nvSpPr>
          <p:cNvPr id="89093" name="Line 5"/>
          <p:cNvSpPr>
            <a:spLocks noChangeShapeType="1"/>
          </p:cNvSpPr>
          <p:nvPr/>
        </p:nvSpPr>
        <p:spPr bwMode="auto">
          <a:xfrm flipV="1">
            <a:off x="457200" y="6400800"/>
            <a:ext cx="82296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8909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92240"/>
            <a:ext cx="2895600" cy="2286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 i="0"/>
            </a:lvl1pPr>
          </a:lstStyle>
          <a:p>
            <a:r>
              <a:rPr lang="en-US" dirty="0"/>
              <a:t>COMP 3311</a:t>
            </a:r>
          </a:p>
        </p:txBody>
      </p:sp>
      <p:sp>
        <p:nvSpPr>
          <p:cNvPr id="89096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492240"/>
            <a:ext cx="1981200" cy="2286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i="0"/>
            </a:lvl1pPr>
          </a:lstStyle>
          <a:p>
            <a:fld id="{1F9C9A48-624F-DC47-8742-BC8FE6E7D9CE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92240"/>
            <a:ext cx="1981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i="0" dirty="0" smtClean="0"/>
            </a:lvl1pPr>
          </a:lstStyle>
          <a:p>
            <a:pPr>
              <a:defRPr/>
            </a:pP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8" r:id="rId3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rgbClr val="800000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charset="0"/>
          <a:ea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charset="0"/>
          <a:ea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charset="0"/>
          <a:ea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charset="0"/>
          <a:ea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charset="0"/>
          <a:ea typeface="ＭＳ Ｐゴシック" charset="0"/>
        </a:defRPr>
      </a:lvl9pPr>
    </p:titleStyle>
    <p:bodyStyle>
      <a:lvl1pPr marL="457200" indent="-457200" algn="l" rtl="0" fontAlgn="base">
        <a:spcBef>
          <a:spcPts val="2400"/>
        </a:spcBef>
        <a:spcAft>
          <a:spcPct val="0"/>
        </a:spcAft>
        <a:buClr>
          <a:schemeClr val="accent2"/>
        </a:buClr>
        <a:buFont typeface="Wingdings" charset="0"/>
        <a:buChar char="o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rtl="0" fontAlgn="base">
        <a:spcBef>
          <a:spcPts val="1200"/>
        </a:spcBef>
        <a:spcAft>
          <a:spcPct val="0"/>
        </a:spcAft>
        <a:buClr>
          <a:schemeClr val="accent2"/>
        </a:buClr>
        <a:buFont typeface="Wingdings" charset="0"/>
        <a:buChar char="n"/>
        <a:defRPr sz="1800">
          <a:solidFill>
            <a:schemeClr val="tx1"/>
          </a:solidFill>
          <a:latin typeface="+mn-lt"/>
          <a:ea typeface="+mn-ea"/>
        </a:defRPr>
      </a:lvl2pPr>
      <a:lvl3pPr marL="1371600" indent="-457200" algn="l" rtl="0" fontAlgn="base">
        <a:spcBef>
          <a:spcPts val="600"/>
        </a:spcBef>
        <a:spcAft>
          <a:spcPct val="0"/>
        </a:spcAft>
        <a:buClr>
          <a:schemeClr val="accent2"/>
        </a:buClr>
        <a:buFont typeface="Wingdings" charset="0"/>
        <a:buChar char="o"/>
        <a:defRPr sz="1600">
          <a:solidFill>
            <a:schemeClr val="tx1"/>
          </a:solidFill>
          <a:latin typeface="+mn-lt"/>
          <a:ea typeface="+mn-ea"/>
        </a:defRPr>
      </a:lvl3pPr>
      <a:lvl4pPr marL="1737360" indent="-365760" algn="l" rtl="0" fontAlgn="base">
        <a:spcBef>
          <a:spcPts val="0"/>
        </a:spcBef>
        <a:spcAft>
          <a:spcPct val="0"/>
        </a:spcAft>
        <a:buClr>
          <a:schemeClr val="accent2"/>
        </a:buClr>
        <a:buFont typeface="Wingdings" charset="0"/>
        <a:buChar char="n"/>
        <a:defRPr sz="1400">
          <a:solidFill>
            <a:schemeClr val="tx1"/>
          </a:solidFill>
          <a:latin typeface="+mn-lt"/>
          <a:ea typeface="+mn-ea"/>
        </a:defRPr>
      </a:lvl4pPr>
      <a:lvl5pPr marL="2011680" indent="-274320" algn="l" rtl="0" fontAlgn="base">
        <a:spcBef>
          <a:spcPts val="0"/>
        </a:spcBef>
        <a:spcAft>
          <a:spcPct val="0"/>
        </a:spcAft>
        <a:buClr>
          <a:schemeClr val="accent2"/>
        </a:buClr>
        <a:buFont typeface="Wingdings" charset="0"/>
        <a:buChar char="§"/>
        <a:defRPr sz="1200">
          <a:solidFill>
            <a:schemeClr val="tx1"/>
          </a:solidFill>
          <a:latin typeface="+mn-lt"/>
          <a:ea typeface="+mn-ea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cschool.cn/csharp/" TargetMode="External"/><Relationship Id="rId2" Type="http://schemas.openxmlformats.org/officeDocument/2006/relationships/hyperlink" Target="https://docs.microsoft.com/zh-cn/dotnet/csharp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unoob.com/csharp/csharp-tutorial.htm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database/technologies/dotnet-odtvsix-vs2019-downloads.html" TargetMode="External"/><Relationship Id="rId2" Type="http://schemas.openxmlformats.org/officeDocument/2006/relationships/hyperlink" Target="https://www.oracle.com/database/technologies/odac-downloads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baike.baidu.com/item/%E9%9B%86%E6%88%90%E5%BC%80%E5%8F%91%E7%8E%AF%E5%A2%83/298524" TargetMode="External"/><Relationship Id="rId13" Type="http://schemas.openxmlformats.org/officeDocument/2006/relationships/hyperlink" Target="https://baike.baidu.com/item/.NET%20Framework" TargetMode="External"/><Relationship Id="rId3" Type="http://schemas.openxmlformats.org/officeDocument/2006/relationships/hyperlink" Target="https://baike.baidu.com/item/%E5%BC%80%E5%8F%91%E5%B7%A5%E5%85%B7/10464557" TargetMode="External"/><Relationship Id="rId7" Type="http://schemas.openxmlformats.org/officeDocument/2006/relationships/hyperlink" Target="https://baike.baidu.com/item/%E7%AE%A1%E6%8E%A7/24264804" TargetMode="External"/><Relationship Id="rId12" Type="http://schemas.openxmlformats.org/officeDocument/2006/relationships/hyperlink" Target="https://baike.baidu.com/item/Windows%20CE" TargetMode="External"/><Relationship Id="rId2" Type="http://schemas.openxmlformats.org/officeDocument/2006/relationships/hyperlink" Target="https://baike.baidu.com/item/%E5%BE%AE%E8%BD%AF%E5%85%AC%E5%8F%B8" TargetMode="External"/><Relationship Id="rId16" Type="http://schemas.openxmlformats.org/officeDocument/2006/relationships/hyperlink" Target="https://baike.baidu.com/item/Windows%20Phone/922760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aike.baidu.com/item/UML/446747" TargetMode="External"/><Relationship Id="rId11" Type="http://schemas.openxmlformats.org/officeDocument/2006/relationships/hyperlink" Target="https://baike.baidu.com/item/Windows%20Mobile/749381" TargetMode="External"/><Relationship Id="rId5" Type="http://schemas.openxmlformats.org/officeDocument/2006/relationships/hyperlink" Target="https://baike.baidu.com/item/%E8%BD%AF%E4%BB%B6%E7%94%9F%E5%91%BD%E5%91%A8%E6%9C%9F/861455" TargetMode="External"/><Relationship Id="rId15" Type="http://schemas.openxmlformats.org/officeDocument/2006/relationships/hyperlink" Target="https://baike.baidu.com/item/Silverlight" TargetMode="External"/><Relationship Id="rId10" Type="http://schemas.openxmlformats.org/officeDocument/2006/relationships/hyperlink" Target="https://baike.baidu.com/item/Microsoft%20Windows" TargetMode="External"/><Relationship Id="rId4" Type="http://schemas.openxmlformats.org/officeDocument/2006/relationships/hyperlink" Target="https://baike.baidu.com/item/%E5%AE%8C%E6%95%B4/32785" TargetMode="External"/><Relationship Id="rId9" Type="http://schemas.openxmlformats.org/officeDocument/2006/relationships/hyperlink" Target="https://baike.baidu.com/item/%E7%9B%AE%E6%A0%87%E4%BB%A3%E7%A0%81/9407934" TargetMode="External"/><Relationship Id="rId14" Type="http://schemas.openxmlformats.org/officeDocument/2006/relationships/hyperlink" Target="https://baike.baidu.com/item/.NET%20Compact%20Framework/1926409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database/121/ODPNT/OracleCommandClass.htm#ODPNT458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.microsoft.com/downloads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database/technologies/dotnet-odtvsix-vs2019-downloads.html" TargetMode="External"/><Relationship Id="rId2" Type="http://schemas.openxmlformats.org/officeDocument/2006/relationships/hyperlink" Target="https://www.oracle.com/database/technologies/odac-download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br>
              <a:rPr lang="en-US" sz="3600" dirty="0"/>
            </a:br>
            <a:r>
              <a:rPr lang="en-US" sz="3600" dirty="0"/>
              <a:t>Database Management Systems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lnSpc>
                <a:spcPct val="90000"/>
              </a:lnSpc>
            </a:pPr>
            <a:r>
              <a:rPr lang="en-US" u="sng" dirty="0">
                <a:solidFill>
                  <a:srgbClr val="0000FF"/>
                </a:solidFill>
              </a:rPr>
              <a:t>Lab 8</a:t>
            </a:r>
          </a:p>
          <a:p>
            <a:pPr>
              <a:lnSpc>
                <a:spcPct val="90000"/>
              </a:lnSpc>
            </a:pPr>
            <a:r>
              <a:rPr lang="en-US" dirty="0" err="1"/>
              <a:t>通过程序访问</a:t>
            </a:r>
            <a:r>
              <a:rPr lang="en-US" altLang="zh-CN" dirty="0" err="1"/>
              <a:t>Oracle</a:t>
            </a:r>
            <a:r>
              <a:rPr lang="zh-CN" altLang="en-US" dirty="0"/>
              <a:t>数据库</a:t>
            </a:r>
            <a:endParaRPr lang="en-US" dirty="0">
              <a:solidFill>
                <a:srgbClr val="800000"/>
              </a:solidFill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E043-D8E8-A545-AAA2-D2FBB139FBB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FED59E2-8390-104E-8924-EDFE78A09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</p:spPr>
        <p:txBody>
          <a:bodyPr/>
          <a:lstStyle/>
          <a:p>
            <a:r>
              <a:rPr kumimoji="1" lang="en-US" altLang="zh-CN" dirty="0"/>
              <a:t>1. Visual studio</a:t>
            </a:r>
            <a:r>
              <a:rPr kumimoji="1" lang="zh-CN" altLang="en-US" dirty="0"/>
              <a:t>使用指南</a:t>
            </a: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1FE8FE6-E240-A141-AE77-F8360650D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629868"/>
            <a:ext cx="9295289" cy="443484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2425D2D-AAEB-D849-AB37-D6C35A93CF53}"/>
              </a:ext>
            </a:extLst>
          </p:cNvPr>
          <p:cNvSpPr txBox="1"/>
          <p:nvPr/>
        </p:nvSpPr>
        <p:spPr>
          <a:xfrm>
            <a:off x="381000" y="1524000"/>
            <a:ext cx="8648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Ø"/>
            </a:pPr>
            <a:r>
              <a:rPr kumimoji="1" lang="zh-CN" altLang="en-US" i="0" dirty="0"/>
              <a:t>假如你的窗口闪退，也正常，表示程序运行完成自动退出了。</a:t>
            </a:r>
            <a:endParaRPr kumimoji="1" lang="en-US" altLang="zh-CN" i="0" dirty="0"/>
          </a:p>
          <a:p>
            <a:pPr marL="171450" indent="-171450">
              <a:buFont typeface="Wingdings" pitchFamily="2" charset="2"/>
              <a:buChar char="Ø"/>
            </a:pPr>
            <a:r>
              <a:rPr kumimoji="1" lang="zh-CN" altLang="en-US" i="0" dirty="0"/>
              <a:t>你可以在</a:t>
            </a:r>
            <a:r>
              <a:rPr kumimoji="1" lang="en-US" altLang="zh-CN" i="0" dirty="0"/>
              <a:t>main</a:t>
            </a:r>
            <a:r>
              <a:rPr kumimoji="1" lang="zh-CN" altLang="en-US" i="0" dirty="0"/>
              <a:t>函数末尾写上</a:t>
            </a:r>
            <a:r>
              <a:rPr kumimoji="1" lang="en-US" altLang="zh-CN" i="0" dirty="0" err="1"/>
              <a:t>Console.ReadLine</a:t>
            </a:r>
            <a:r>
              <a:rPr kumimoji="1" lang="en-US" altLang="zh-CN" i="0" dirty="0"/>
              <a:t>();</a:t>
            </a:r>
            <a:r>
              <a:rPr kumimoji="1" lang="zh-CN" altLang="en-US" i="0" dirty="0"/>
              <a:t> 语句，要求读入用户输入再结束，避免闪退</a:t>
            </a:r>
            <a:endParaRPr kumimoji="1" lang="en-US" altLang="zh-CN" i="0" dirty="0"/>
          </a:p>
        </p:txBody>
      </p:sp>
    </p:spTree>
    <p:extLst>
      <p:ext uri="{BB962C8B-B14F-4D97-AF65-F5344CB8AC3E}">
        <p14:creationId xmlns:p14="http://schemas.microsoft.com/office/powerpoint/2010/main" val="1958989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E043-D8E8-A545-AAA2-D2FBB139FBB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FED59E2-8390-104E-8924-EDFE78A09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</p:spPr>
        <p:txBody>
          <a:bodyPr/>
          <a:lstStyle/>
          <a:p>
            <a:r>
              <a:rPr kumimoji="1" lang="en-US" altLang="zh-CN" dirty="0"/>
              <a:t>1. Visual studio</a:t>
            </a:r>
            <a:r>
              <a:rPr kumimoji="1" lang="zh-CN" altLang="en-US" dirty="0"/>
              <a:t>使用指南</a:t>
            </a: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2425D2D-AAEB-D849-AB37-D6C35A93CF53}"/>
              </a:ext>
            </a:extLst>
          </p:cNvPr>
          <p:cNvSpPr txBox="1"/>
          <p:nvPr/>
        </p:nvSpPr>
        <p:spPr>
          <a:xfrm>
            <a:off x="457200" y="1516280"/>
            <a:ext cx="8648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Ø"/>
            </a:pPr>
            <a:r>
              <a:rPr kumimoji="1" lang="zh-CN" altLang="en-US" i="0" dirty="0"/>
              <a:t>解决方案资源管理器中可以看到你的项目，源文件，和依赖项。你可以右键点击添加，选择新建项，创建新的源文件。</a:t>
            </a:r>
            <a:endParaRPr kumimoji="1" lang="en-US" altLang="zh-CN" i="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A26126-5E48-F546-B369-F1B705478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6" y="2426629"/>
            <a:ext cx="4221731" cy="380159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04EE5AC-F323-8242-9A80-2E87062C4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697" y="2384325"/>
            <a:ext cx="4748303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064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E043-D8E8-A545-AAA2-D2FBB139FBB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FED59E2-8390-104E-8924-EDFE78A09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</p:spPr>
        <p:txBody>
          <a:bodyPr/>
          <a:lstStyle/>
          <a:p>
            <a:r>
              <a:rPr kumimoji="1" lang="en-US" altLang="zh-CN" dirty="0"/>
              <a:t>1. </a:t>
            </a:r>
            <a:r>
              <a:rPr kumimoji="1" lang="zh-CN" altLang="en-US" dirty="0"/>
              <a:t>更多</a:t>
            </a:r>
            <a:r>
              <a:rPr kumimoji="1" lang="en-US" altLang="zh-CN" dirty="0"/>
              <a:t>C#</a:t>
            </a:r>
            <a:r>
              <a:rPr kumimoji="1" lang="zh-CN" altLang="en-US"/>
              <a:t>教程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2425D2D-AAEB-D849-AB37-D6C35A93CF53}"/>
              </a:ext>
            </a:extLst>
          </p:cNvPr>
          <p:cNvSpPr txBox="1"/>
          <p:nvPr/>
        </p:nvSpPr>
        <p:spPr>
          <a:xfrm>
            <a:off x="457200" y="1901488"/>
            <a:ext cx="822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Ø"/>
            </a:pPr>
            <a:r>
              <a:rPr kumimoji="1" lang="en-US" altLang="zh-CN" sz="2000" i="0" dirty="0">
                <a:hlinkClick r:id="rId2"/>
              </a:rPr>
              <a:t>https://docs.microsoft.com/zh-cn/dotnet/csharp/</a:t>
            </a:r>
            <a:endParaRPr kumimoji="1" lang="en-US" altLang="zh-CN" sz="2000" i="0" dirty="0"/>
          </a:p>
          <a:p>
            <a:pPr marL="171450" indent="-171450">
              <a:buFont typeface="Wingdings" pitchFamily="2" charset="2"/>
              <a:buChar char="Ø"/>
            </a:pPr>
            <a:endParaRPr kumimoji="1" lang="en-US" altLang="zh-CN" sz="2000" i="0" dirty="0"/>
          </a:p>
          <a:p>
            <a:pPr marL="171450" indent="-171450">
              <a:buFont typeface="Wingdings" pitchFamily="2" charset="2"/>
              <a:buChar char="Ø"/>
            </a:pPr>
            <a:r>
              <a:rPr kumimoji="1" lang="en-US" altLang="zh-CN" sz="2000" i="0" dirty="0">
                <a:hlinkClick r:id="rId3"/>
              </a:rPr>
              <a:t>https://www.w3cschool.cn/csharp/</a:t>
            </a:r>
            <a:endParaRPr kumimoji="1" lang="en-US" altLang="zh-CN" sz="2000" i="0" dirty="0"/>
          </a:p>
          <a:p>
            <a:pPr marL="171450" indent="-171450">
              <a:buFont typeface="Wingdings" pitchFamily="2" charset="2"/>
              <a:buChar char="Ø"/>
            </a:pPr>
            <a:endParaRPr kumimoji="1" lang="en-US" altLang="zh-CN" sz="2000" i="0" dirty="0"/>
          </a:p>
          <a:p>
            <a:pPr marL="171450" indent="-171450">
              <a:buFont typeface="Wingdings" pitchFamily="2" charset="2"/>
              <a:buChar char="Ø"/>
            </a:pPr>
            <a:r>
              <a:rPr kumimoji="1" lang="en-US" altLang="zh-CN" sz="2000" i="0" dirty="0">
                <a:hlinkClick r:id="rId4"/>
              </a:rPr>
              <a:t>https://www.runoob.com/csharp/csharp-tutorial.html</a:t>
            </a:r>
            <a:endParaRPr kumimoji="1" lang="en-US" altLang="zh-CN" sz="2000" i="0" dirty="0"/>
          </a:p>
          <a:p>
            <a:pPr marL="171450" indent="-171450">
              <a:buFont typeface="Wingdings" pitchFamily="2" charset="2"/>
              <a:buChar char="Ø"/>
            </a:pPr>
            <a:endParaRPr kumimoji="1" lang="en-US" altLang="zh-CN" sz="2000" i="0" dirty="0"/>
          </a:p>
        </p:txBody>
      </p:sp>
    </p:spTree>
    <p:extLst>
      <p:ext uri="{BB962C8B-B14F-4D97-AF65-F5344CB8AC3E}">
        <p14:creationId xmlns:p14="http://schemas.microsoft.com/office/powerpoint/2010/main" val="3794983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E043-D8E8-A545-AAA2-D2FBB139FBB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FED59E2-8390-104E-8924-EDFE78A09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</p:spPr>
        <p:txBody>
          <a:bodyPr/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使用</a:t>
            </a:r>
            <a:r>
              <a:rPr kumimoji="1" lang="en-US" altLang="zh-CN" dirty="0"/>
              <a:t>C#</a:t>
            </a:r>
            <a:r>
              <a:rPr kumimoji="1" lang="zh-CN" altLang="en-US" dirty="0"/>
              <a:t>连接数据库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935F95A-26F4-274A-B94D-887773E47635}"/>
              </a:ext>
            </a:extLst>
          </p:cNvPr>
          <p:cNvSpPr txBox="1"/>
          <p:nvPr/>
        </p:nvSpPr>
        <p:spPr>
          <a:xfrm>
            <a:off x="685800" y="1905000"/>
            <a:ext cx="5029200" cy="304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sz="900" i="0" dirty="0" err="1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412E9B9D-C8AE-9B4F-AF2E-BEB28EC0D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960" y="1645920"/>
            <a:ext cx="8229600" cy="4846320"/>
          </a:xfrm>
        </p:spPr>
        <p:txBody>
          <a:bodyPr/>
          <a:lstStyle/>
          <a:p>
            <a:r>
              <a:rPr kumimoji="1" lang="zh-CN" altLang="en-US" dirty="0"/>
              <a:t>从程序代码访问</a:t>
            </a:r>
            <a:r>
              <a:rPr kumimoji="1" lang="en-US" altLang="zh-CN" dirty="0"/>
              <a:t>Oracle</a:t>
            </a:r>
            <a:r>
              <a:rPr kumimoji="1" lang="zh-CN" altLang="en-US" dirty="0"/>
              <a:t>数据库有多种方法。譬如安装</a:t>
            </a:r>
            <a:r>
              <a:rPr kumimoji="1" lang="en-US" altLang="zh-CN" dirty="0"/>
              <a:t>Oracle</a:t>
            </a:r>
            <a:r>
              <a:rPr kumimoji="1" lang="zh-CN" altLang="en-US" dirty="0"/>
              <a:t>提供的</a:t>
            </a:r>
            <a:r>
              <a:rPr kumimoji="1" lang="en-US" altLang="zh-CN" dirty="0"/>
              <a:t>Oracle Instant Client</a:t>
            </a:r>
            <a:r>
              <a:rPr kumimoji="1" lang="zh-CN" altLang="en-US" dirty="0"/>
              <a:t>，或者使用</a:t>
            </a:r>
            <a:r>
              <a:rPr kumimoji="1" lang="en-US" altLang="zh-CN" dirty="0"/>
              <a:t>C++</a:t>
            </a:r>
            <a:r>
              <a:rPr kumimoji="1" lang="zh-CN" altLang="en-US" dirty="0"/>
              <a:t>的话，还可以用</a:t>
            </a:r>
            <a:r>
              <a:rPr kumimoji="1" lang="en-US" altLang="zh-CN" dirty="0"/>
              <a:t>Oracle C++ Call Interface (OCCI)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lang="zh-CN" altLang="en-US" dirty="0"/>
              <a:t>鉴于以上方法都不太容易上手。在本次实验课，你将通过编写</a:t>
            </a:r>
            <a:r>
              <a:rPr lang="en-US" altLang="zh-CN" dirty="0"/>
              <a:t>C#</a:t>
            </a:r>
            <a:r>
              <a:rPr lang="zh-CN" altLang="en-US" dirty="0"/>
              <a:t>程序使用</a:t>
            </a:r>
            <a:r>
              <a:rPr lang="en-US" altLang="zh-CN" i="1" dirty="0" err="1"/>
              <a:t>Oracle.ManagedDataAccess.Client</a:t>
            </a:r>
            <a:r>
              <a:rPr lang="zh-CN" altLang="en-US" i="1" dirty="0"/>
              <a:t> </a:t>
            </a:r>
            <a:r>
              <a:rPr lang="zh-CN" altLang="en-US" dirty="0"/>
              <a:t>命名空间的类实现与</a:t>
            </a:r>
            <a:r>
              <a:rPr lang="en-US" altLang="zh-CN" dirty="0"/>
              <a:t>Oracle</a:t>
            </a:r>
            <a:r>
              <a:rPr lang="zh-CN" altLang="en-US" dirty="0"/>
              <a:t> 数据库的交互。</a:t>
            </a:r>
            <a:endParaRPr lang="en-US" altLang="zh-CN" dirty="0"/>
          </a:p>
          <a:p>
            <a:r>
              <a:rPr lang="zh-CN" altLang="en-US" dirty="0"/>
              <a:t>由于</a:t>
            </a:r>
            <a:r>
              <a:rPr lang="en-US" altLang="zh-CN" i="1" dirty="0" err="1"/>
              <a:t>Oracle.ManagedDataAccess.Client</a:t>
            </a:r>
            <a:r>
              <a:rPr lang="zh-CN" altLang="en-US" i="1" dirty="0"/>
              <a:t> </a:t>
            </a:r>
            <a:r>
              <a:rPr lang="zh-CN" altLang="en-US" dirty="0"/>
              <a:t>不是</a:t>
            </a:r>
            <a:r>
              <a:rPr lang="en-US" altLang="zh-CN" dirty="0" err="1"/>
              <a:t>.Net</a:t>
            </a:r>
            <a:r>
              <a:rPr lang="zh-CN" altLang="en-US" dirty="0"/>
              <a:t>开发环境自带的命名空间，你首先得选择以下几个步骤之一来配置该命名空间。</a:t>
            </a:r>
            <a:endParaRPr lang="en-US" altLang="zh-CN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0075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E043-D8E8-A545-AAA2-D2FBB139FBB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B4C7B91E-4F4E-E041-B583-D9A5F1FBE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</p:spPr>
        <p:txBody>
          <a:bodyPr/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 引用</a:t>
            </a:r>
            <a:r>
              <a:rPr lang="en-US" altLang="zh-CN" i="1" dirty="0" err="1"/>
              <a:t>Oracle.ManagedDataAccess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D8CAE75-22FB-E94D-82CB-A8976F9906C6}"/>
              </a:ext>
            </a:extLst>
          </p:cNvPr>
          <p:cNvSpPr txBox="1"/>
          <p:nvPr/>
        </p:nvSpPr>
        <p:spPr>
          <a:xfrm>
            <a:off x="533400" y="1752600"/>
            <a:ext cx="8077200" cy="2895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sz="900" i="0" dirty="0" err="1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5693B2BF-0B60-6D4A-BE98-2A20824B4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30680"/>
            <a:ext cx="8458200" cy="3703320"/>
          </a:xfrm>
        </p:spPr>
        <p:txBody>
          <a:bodyPr/>
          <a:lstStyle/>
          <a:p>
            <a:r>
              <a:rPr kumimoji="1" lang="en-US" altLang="zh-CN" dirty="0"/>
              <a:t>You may get the namespace </a:t>
            </a:r>
            <a:r>
              <a:rPr lang="en-US" altLang="zh-CN" i="1" dirty="0" err="1"/>
              <a:t>Oracle.ManagedDataAccess</a:t>
            </a:r>
            <a:r>
              <a:rPr lang="en-US" altLang="zh-CN" i="1" dirty="0"/>
              <a:t>.*  </a:t>
            </a:r>
            <a:r>
              <a:rPr lang="en-US" altLang="zh-CN" dirty="0"/>
              <a:t>via installing ODP.NET, following the </a:t>
            </a:r>
            <a:r>
              <a:rPr lang="en-US" altLang="zh-CN" dirty="0" err="1"/>
              <a:t>readme.html</a:t>
            </a:r>
            <a:r>
              <a:rPr lang="en-US" altLang="zh-CN" dirty="0"/>
              <a:t> in the downloaded package.</a:t>
            </a:r>
            <a:r>
              <a:rPr lang="en-US" altLang="zh-CN" baseline="30000" dirty="0"/>
              <a:t>1</a:t>
            </a:r>
            <a:r>
              <a:rPr lang="en-US" altLang="zh-CN" dirty="0"/>
              <a:t> </a:t>
            </a:r>
            <a:r>
              <a:rPr kumimoji="1" lang="en-US" altLang="zh-CN" dirty="0">
                <a:hlinkClick r:id="rId2"/>
              </a:rPr>
              <a:t>https://www.oracle.com/database/technologies/odac-downloads.html</a:t>
            </a:r>
            <a:endParaRPr kumimoji="1" lang="en-US" altLang="zh-CN" dirty="0"/>
          </a:p>
          <a:p>
            <a:r>
              <a:rPr kumimoji="1" lang="en-US" altLang="zh-CN" dirty="0"/>
              <a:t>Another way is to install the plug-in ODT for VS</a:t>
            </a:r>
            <a:r>
              <a:rPr kumimoji="1" lang="en-US" altLang="zh-CN" baseline="30000" dirty="0"/>
              <a:t>2</a:t>
            </a:r>
            <a:r>
              <a:rPr lang="en-US" altLang="zh-CN" dirty="0"/>
              <a:t>, </a:t>
            </a:r>
            <a:r>
              <a:rPr kumimoji="1" lang="en-US" altLang="zh-CN" dirty="0">
                <a:hlinkClick r:id="rId3"/>
              </a:rPr>
              <a:t>https://www.oracle.com/database/technologies/dotnet-odtvsix-vs2019-downloads.html</a:t>
            </a:r>
            <a:r>
              <a:rPr kumimoji="1" lang="en-US" altLang="zh-CN" dirty="0"/>
              <a:t> , which is for VS 2019. Remember to deploy the correct version of ODT. For example, regarding VS 2015, you need ODT for VS 2015.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DC1A8A6-A1E5-4641-B24A-2A784FF0818B}"/>
              </a:ext>
            </a:extLst>
          </p:cNvPr>
          <p:cNvSpPr txBox="1"/>
          <p:nvPr/>
        </p:nvSpPr>
        <p:spPr>
          <a:xfrm>
            <a:off x="533400" y="5334000"/>
            <a:ext cx="731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i="0" dirty="0"/>
              <a:t>1.</a:t>
            </a:r>
            <a:r>
              <a:rPr kumimoji="1" lang="zh-CN" altLang="en-US" i="0" dirty="0"/>
              <a:t> 参考甲骨文官方安装文档</a:t>
            </a:r>
            <a:endParaRPr kumimoji="1" lang="en-US" altLang="zh-CN" i="0" dirty="0"/>
          </a:p>
          <a:p>
            <a:r>
              <a:rPr kumimoji="1" lang="en-US" altLang="zh-CN" i="0" dirty="0"/>
              <a:t>2. </a:t>
            </a:r>
            <a:r>
              <a:rPr kumimoji="1" lang="zh-CN" altLang="en-US" i="0" dirty="0"/>
              <a:t>参考本</a:t>
            </a:r>
            <a:r>
              <a:rPr kumimoji="1" lang="en-US" altLang="zh-CN" i="0" dirty="0"/>
              <a:t>ppt</a:t>
            </a:r>
            <a:r>
              <a:rPr kumimoji="1" lang="zh-CN" altLang="en-US" i="0" dirty="0"/>
              <a:t>最后几页</a:t>
            </a:r>
          </a:p>
        </p:txBody>
      </p:sp>
    </p:spTree>
    <p:extLst>
      <p:ext uri="{BB962C8B-B14F-4D97-AF65-F5344CB8AC3E}">
        <p14:creationId xmlns:p14="http://schemas.microsoft.com/office/powerpoint/2010/main" val="3754966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E043-D8E8-A545-AAA2-D2FBB139FBB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B4C7B91E-4F4E-E041-B583-D9A5F1FBE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</p:spPr>
        <p:txBody>
          <a:bodyPr/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 引用</a:t>
            </a:r>
            <a:r>
              <a:rPr lang="en-US" altLang="zh-CN" i="1" dirty="0" err="1"/>
              <a:t>Oracle.ManagedDataAccess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D8CAE75-22FB-E94D-82CB-A8976F9906C6}"/>
              </a:ext>
            </a:extLst>
          </p:cNvPr>
          <p:cNvSpPr txBox="1"/>
          <p:nvPr/>
        </p:nvSpPr>
        <p:spPr>
          <a:xfrm>
            <a:off x="438807" y="3152140"/>
            <a:ext cx="8077200" cy="2895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sz="900" i="0" dirty="0" err="1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5693B2BF-0B60-6D4A-BE98-2A20824B4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30680"/>
            <a:ext cx="8305800" cy="655320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最简单的方法是使用</a:t>
            </a:r>
            <a:r>
              <a:rPr kumimoji="1" lang="en-US" altLang="zh-CN" dirty="0"/>
              <a:t>NuGet</a:t>
            </a:r>
            <a:r>
              <a:rPr kumimoji="1" lang="zh-CN" altLang="en-US" dirty="0"/>
              <a:t>下载并引用，在解决方案资源管理器里，选定应用，右键并点击管理</a:t>
            </a:r>
            <a:r>
              <a:rPr kumimoji="1" lang="en-US" altLang="zh-CN" dirty="0"/>
              <a:t>NuGet</a:t>
            </a:r>
            <a:r>
              <a:rPr kumimoji="1" lang="zh-CN" altLang="en-US" dirty="0"/>
              <a:t>程序包。</a:t>
            </a:r>
            <a:endParaRPr kumimoji="1" lang="en-US" altLang="zh-C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D26991-4B58-B74E-B5C3-BB699733E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727960"/>
            <a:ext cx="6578600" cy="332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068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E043-D8E8-A545-AAA2-D2FBB139FBB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B4C7B91E-4F4E-E041-B583-D9A5F1FBE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</p:spPr>
        <p:txBody>
          <a:bodyPr/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 引用</a:t>
            </a:r>
            <a:r>
              <a:rPr lang="en-US" altLang="zh-CN" i="1" dirty="0" err="1"/>
              <a:t>Oracle.ManagedDataAccess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D8CAE75-22FB-E94D-82CB-A8976F9906C6}"/>
              </a:ext>
            </a:extLst>
          </p:cNvPr>
          <p:cNvSpPr txBox="1"/>
          <p:nvPr/>
        </p:nvSpPr>
        <p:spPr>
          <a:xfrm>
            <a:off x="438807" y="3152140"/>
            <a:ext cx="8077200" cy="2895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sz="900" i="0" dirty="0" err="1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C4301E9-9E19-BB4F-8A60-F9161CA5F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03507"/>
            <a:ext cx="8305800" cy="326648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05BFA6B-5BB9-304C-9ECF-8391AE9472CC}"/>
              </a:ext>
            </a:extLst>
          </p:cNvPr>
          <p:cNvSpPr txBox="1"/>
          <p:nvPr/>
        </p:nvSpPr>
        <p:spPr>
          <a:xfrm>
            <a:off x="457200" y="159766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i="0" dirty="0"/>
              <a:t>在浏览标签页面搜索</a:t>
            </a:r>
            <a:r>
              <a:rPr kumimoji="1" lang="en-US" altLang="zh-CN" sz="2000" i="0" dirty="0"/>
              <a:t>Oracle</a:t>
            </a:r>
            <a:r>
              <a:rPr kumimoji="1" lang="zh-CN" altLang="en-US" sz="2000" i="0" dirty="0"/>
              <a:t>，在结果列表里选中</a:t>
            </a:r>
            <a:r>
              <a:rPr lang="en-US" altLang="zh-CN" sz="2000" dirty="0" err="1"/>
              <a:t>Oracle.ManagedDataAccess.Core</a:t>
            </a:r>
            <a:r>
              <a:rPr lang="zh-CN" altLang="en-US" sz="2000" dirty="0"/>
              <a:t>，</a:t>
            </a:r>
            <a:endParaRPr lang="en-US" altLang="zh-CN" sz="2000" dirty="0"/>
          </a:p>
          <a:p>
            <a:r>
              <a:rPr kumimoji="1" lang="zh-CN" altLang="en-US" sz="2000" i="0" dirty="0"/>
              <a:t>然后在右侧对话框里下拉版本列表里选中</a:t>
            </a:r>
            <a:r>
              <a:rPr kumimoji="1" lang="en-US" altLang="zh-CN" sz="2000" i="0" dirty="0"/>
              <a:t>2.19.130</a:t>
            </a:r>
            <a:r>
              <a:rPr kumimoji="1" lang="zh-CN" altLang="en-US" sz="2000" i="0" dirty="0"/>
              <a:t>，然后点击安装。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25ED46B-6315-DC43-B45A-F348E1BD97D0}"/>
              </a:ext>
            </a:extLst>
          </p:cNvPr>
          <p:cNvSpPr/>
          <p:nvPr/>
        </p:nvSpPr>
        <p:spPr bwMode="auto">
          <a:xfrm>
            <a:off x="304800" y="3522737"/>
            <a:ext cx="2777101" cy="408940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ＭＳ Ｐゴシック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3EABB7A-27C1-1241-889D-61AEC1ECD8CB}"/>
              </a:ext>
            </a:extLst>
          </p:cNvPr>
          <p:cNvSpPr/>
          <p:nvPr/>
        </p:nvSpPr>
        <p:spPr bwMode="auto">
          <a:xfrm>
            <a:off x="5977501" y="4432278"/>
            <a:ext cx="2801007" cy="157259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ＭＳ Ｐゴシック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2223E51-6BAD-D546-A673-2E2955B2816A}"/>
              </a:ext>
            </a:extLst>
          </p:cNvPr>
          <p:cNvSpPr/>
          <p:nvPr/>
        </p:nvSpPr>
        <p:spPr bwMode="auto">
          <a:xfrm>
            <a:off x="417529" y="2947670"/>
            <a:ext cx="496871" cy="352817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461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E043-D8E8-A545-AAA2-D2FBB139FBB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B4C7B91E-4F4E-E041-B583-D9A5F1FBE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</p:spPr>
        <p:txBody>
          <a:bodyPr/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 引用</a:t>
            </a:r>
            <a:r>
              <a:rPr lang="en-US" altLang="zh-CN" i="1" dirty="0" err="1"/>
              <a:t>Oracle.ManagedDataAccess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D8CAE75-22FB-E94D-82CB-A8976F9906C6}"/>
              </a:ext>
            </a:extLst>
          </p:cNvPr>
          <p:cNvSpPr txBox="1"/>
          <p:nvPr/>
        </p:nvSpPr>
        <p:spPr>
          <a:xfrm>
            <a:off x="438807" y="3152140"/>
            <a:ext cx="8077200" cy="2895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sz="900" i="0" dirty="0" err="1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05BFA6B-5BB9-304C-9ECF-8391AE9472CC}"/>
              </a:ext>
            </a:extLst>
          </p:cNvPr>
          <p:cNvSpPr txBox="1"/>
          <p:nvPr/>
        </p:nvSpPr>
        <p:spPr>
          <a:xfrm>
            <a:off x="457200" y="159766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i="0" dirty="0"/>
              <a:t>安装</a:t>
            </a:r>
            <a:r>
              <a:rPr kumimoji="1" lang="zh-CN" altLang="en-US" i="0"/>
              <a:t>好后，在</a:t>
            </a:r>
            <a:r>
              <a:rPr kumimoji="1" lang="zh-CN" altLang="en-US" i="0" dirty="0"/>
              <a:t>解决方案资源管理器中。你的项目的引用列表中，就能看到该命名空间了。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2D061B-6C54-D84E-8DDB-CB93E7B77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759611"/>
            <a:ext cx="63627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014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 Build a connection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2148" y="1752599"/>
            <a:ext cx="8300852" cy="472677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现在你可以在你的</a:t>
            </a:r>
            <a:r>
              <a:rPr kumimoji="1" lang="en-US" altLang="zh-CN" dirty="0"/>
              <a:t>C#</a:t>
            </a:r>
            <a:r>
              <a:rPr kumimoji="1" lang="zh-CN" altLang="en-US" dirty="0"/>
              <a:t>源文件里头部使用下面语句引用该命名空间了 ：</a:t>
            </a:r>
            <a:endParaRPr kumimoji="1"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        </a:t>
            </a:r>
            <a:r>
              <a:rPr kumimoji="1" lang="en-US" altLang="zh-CN" sz="1600" i="1" u="sng" dirty="0"/>
              <a:t>using </a:t>
            </a:r>
            <a:r>
              <a:rPr kumimoji="1" lang="en-US" altLang="zh-CN" sz="1600" i="1" u="sng" dirty="0" err="1"/>
              <a:t>Oracle.ManagedDataAccess.Client</a:t>
            </a:r>
            <a:r>
              <a:rPr kumimoji="1" lang="en-US" altLang="zh-CN" sz="1600" i="1" u="sng" dirty="0"/>
              <a:t>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600" i="1" u="sng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与</a:t>
            </a:r>
            <a:r>
              <a:rPr kumimoji="1" lang="en-US" altLang="zh-CN" dirty="0"/>
              <a:t>Oracle</a:t>
            </a:r>
            <a:r>
              <a:rPr kumimoji="1" lang="zh-CN" altLang="en-US" dirty="0"/>
              <a:t>数据库交互首先你需要创建一个连接。下列语句创建了一个名字为</a:t>
            </a:r>
            <a:r>
              <a:rPr kumimoji="1" lang="en-US" altLang="zh-CN" dirty="0"/>
              <a:t>conn</a:t>
            </a:r>
            <a:r>
              <a:rPr kumimoji="1" lang="zh-CN" altLang="en-US" dirty="0"/>
              <a:t>的连接。连接的账号密码权限是通过字符串</a:t>
            </a:r>
            <a:r>
              <a:rPr kumimoji="1" lang="en-US" altLang="zh-CN" i="1" dirty="0" err="1"/>
              <a:t>connString</a:t>
            </a:r>
            <a:r>
              <a:rPr kumimoji="1" lang="zh-CN" altLang="en-US" dirty="0"/>
              <a:t>指定的</a:t>
            </a:r>
            <a:r>
              <a:rPr kumimoji="1" lang="zh-CN" altLang="en-US" i="1" dirty="0"/>
              <a:t>。</a:t>
            </a:r>
            <a:endParaRPr kumimoji="1"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kumimoji="1" lang="en-US" altLang="zh-CN" sz="1600" i="1" dirty="0"/>
              <a:t>	string </a:t>
            </a:r>
            <a:r>
              <a:rPr kumimoji="1" lang="en-US" altLang="zh-CN" sz="1600" i="1" dirty="0" err="1"/>
              <a:t>connString</a:t>
            </a:r>
            <a:r>
              <a:rPr kumimoji="1" lang="en-US" altLang="zh-CN" sz="1600" i="1" dirty="0"/>
              <a:t> = "Data Source=localhost/XE:1521;User Id=</a:t>
            </a:r>
            <a:r>
              <a:rPr kumimoji="1" lang="en-US" altLang="zh-CN" sz="1600" i="1" dirty="0" err="1"/>
              <a:t>sys;Password</a:t>
            </a:r>
            <a:r>
              <a:rPr kumimoji="1" lang="en-US" altLang="zh-CN" sz="1600" i="1" dirty="0"/>
              <a:t>=123456; DBA Privilege = SYSDBA";</a:t>
            </a:r>
            <a:endParaRPr kumimoji="1" lang="en-US" altLang="zh-CN" sz="1800" i="1" dirty="0"/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kumimoji="1" lang="en-US" altLang="zh-CN" sz="1800" i="1" dirty="0"/>
              <a:t>	</a:t>
            </a:r>
            <a:r>
              <a:rPr kumimoji="1" lang="en-US" altLang="zh-CN" sz="1800" i="1" dirty="0" err="1"/>
              <a:t>OracleConnection</a:t>
            </a:r>
            <a:r>
              <a:rPr kumimoji="1" lang="en-US" altLang="zh-CN" sz="1800" i="1" dirty="0"/>
              <a:t> conn = new </a:t>
            </a:r>
            <a:r>
              <a:rPr kumimoji="1" lang="en-US" altLang="zh-CN" sz="1800" i="1" dirty="0" err="1"/>
              <a:t>OracleConnection</a:t>
            </a:r>
            <a:r>
              <a:rPr kumimoji="1" lang="en-US" altLang="zh-CN" sz="1800" i="1" dirty="0"/>
              <a:t>();            	</a:t>
            </a:r>
            <a:r>
              <a:rPr kumimoji="1" lang="en-US" altLang="zh-CN" sz="1800" i="1" dirty="0" err="1"/>
              <a:t>conn.ConnectionString</a:t>
            </a:r>
            <a:r>
              <a:rPr kumimoji="1" lang="en-US" altLang="zh-CN" sz="1800" i="1" dirty="0"/>
              <a:t> = </a:t>
            </a:r>
            <a:r>
              <a:rPr kumimoji="1" lang="en-US" altLang="zh-CN" sz="1800" i="1" dirty="0" err="1"/>
              <a:t>connString</a:t>
            </a:r>
            <a:r>
              <a:rPr kumimoji="1" lang="en-US" altLang="zh-CN" sz="1800" i="1" dirty="0"/>
              <a:t>;           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kumimoji="1" lang="en-US" altLang="zh-CN" sz="1800" i="1" dirty="0"/>
              <a:t>	</a:t>
            </a:r>
            <a:r>
              <a:rPr kumimoji="1" lang="en-US" altLang="zh-CN" sz="1800" i="1" dirty="0" err="1"/>
              <a:t>conn.Open</a:t>
            </a:r>
            <a:r>
              <a:rPr kumimoji="1" lang="en-US" altLang="zh-CN" sz="1800" i="1" dirty="0"/>
              <a:t>();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E043-D8E8-A545-AAA2-D2FBB139FBB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975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 Build a connection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1574" y="1523999"/>
            <a:ext cx="8300852" cy="4968241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kumimoji="1" lang="en-US" altLang="zh-CN" sz="2400" dirty="0"/>
              <a:t>Remember to write </a:t>
            </a:r>
            <a:r>
              <a:rPr lang="en-US" altLang="zh-CN" sz="1800" i="1" u="sng" dirty="0" err="1"/>
              <a:t>conn.Close</a:t>
            </a:r>
            <a:r>
              <a:rPr lang="en-US" altLang="zh-CN" sz="1800" i="1" u="sng" dirty="0"/>
              <a:t>(); </a:t>
            </a:r>
            <a:r>
              <a:rPr lang="en-US" altLang="zh-CN" sz="1800" dirty="0"/>
              <a:t> at the end of your main functions to close the connection.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400" dirty="0"/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kumimoji="1" lang="en-US" altLang="zh-CN" sz="2400" dirty="0"/>
              <a:t>You can write the following statements to test if your if you connection succeeds.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  <a:defRPr/>
            </a:pPr>
            <a:endParaRPr kumimoji="1" lang="en-US" altLang="zh-CN" sz="2400" dirty="0"/>
          </a:p>
          <a:p>
            <a:pPr mar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kumimoji="1" lang="en-US" altLang="zh-CN" sz="2400" dirty="0"/>
              <a:t>	</a:t>
            </a:r>
            <a:r>
              <a:rPr kumimoji="1" lang="en-US" altLang="zh-CN" dirty="0" err="1"/>
              <a:t>Console.WriteLine</a:t>
            </a:r>
            <a:r>
              <a:rPr kumimoji="1" lang="en-US" altLang="zh-CN" dirty="0"/>
              <a:t>("Connection State:" + </a:t>
            </a:r>
            <a:r>
              <a:rPr kumimoji="1" lang="en-US" altLang="zh-CN" dirty="0" err="1"/>
              <a:t>conn.State</a:t>
            </a:r>
            <a:r>
              <a:rPr kumimoji="1" lang="en-US" altLang="zh-CN" dirty="0"/>
              <a:t>);</a:t>
            </a:r>
          </a:p>
          <a:p>
            <a:pPr mar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kumimoji="1" lang="en-US" altLang="zh-CN" sz="2400" dirty="0"/>
              <a:t>    Further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add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 following command to keep the console stay for a while.</a:t>
            </a:r>
          </a:p>
          <a:p>
            <a:pPr mar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kumimoji="1" lang="en-US" altLang="zh-CN" sz="2400" dirty="0"/>
              <a:t>	</a:t>
            </a:r>
            <a:r>
              <a:rPr kumimoji="1" lang="en-US" altLang="zh-CN" dirty="0" err="1"/>
              <a:t>Console.ReadLine</a:t>
            </a:r>
            <a:r>
              <a:rPr kumimoji="1" lang="en-US" altLang="zh-CN" dirty="0"/>
              <a:t>();</a:t>
            </a:r>
            <a:endParaRPr kumimoji="1" lang="en-US" altLang="zh-CN" sz="2400" dirty="0"/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kumimoji="1" lang="en-US" altLang="zh-CN" sz="2400" dirty="0"/>
              <a:t>Your console should output “Connection State: open” for a successful connection.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E043-D8E8-A545-AAA2-D2FBB139FBB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020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 Install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Visual studio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199" y="1463040"/>
            <a:ext cx="8414331" cy="2956560"/>
          </a:xfrm>
        </p:spPr>
        <p:txBody>
          <a:bodyPr/>
          <a:lstStyle/>
          <a:p>
            <a:pPr>
              <a:buFont typeface="Wingdings" pitchFamily="2" charset="2"/>
              <a:buChar char="p"/>
            </a:pPr>
            <a:r>
              <a:rPr lang="en-US" altLang="zh-CN" dirty="0"/>
              <a:t>Microsoft Visual Studio</a:t>
            </a:r>
            <a:r>
              <a:rPr lang="zh-CN" altLang="en-US" dirty="0"/>
              <a:t>（简称</a:t>
            </a:r>
            <a:r>
              <a:rPr lang="en-US" altLang="zh-CN" dirty="0"/>
              <a:t>VS</a:t>
            </a:r>
            <a:r>
              <a:rPr lang="zh-CN" altLang="en-US" dirty="0"/>
              <a:t>）是美国</a:t>
            </a:r>
            <a:r>
              <a:rPr lang="zh-CN" alt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微软公司</a:t>
            </a:r>
            <a:r>
              <a:rPr lang="zh-CN" altLang="en-US" dirty="0"/>
              <a:t>的</a:t>
            </a:r>
            <a:r>
              <a:rPr lang="zh-CN" alt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开发工具</a:t>
            </a:r>
            <a:r>
              <a:rPr lang="zh-CN" altLang="en-US" dirty="0"/>
              <a:t>包系列产品。</a:t>
            </a:r>
            <a:r>
              <a:rPr lang="en-US" altLang="zh-CN" dirty="0"/>
              <a:t>VS</a:t>
            </a:r>
            <a:r>
              <a:rPr lang="zh-CN" altLang="en-US" dirty="0"/>
              <a:t>是一个基本</a:t>
            </a:r>
            <a:r>
              <a:rPr lang="zh-CN" alt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完整</a:t>
            </a:r>
            <a:r>
              <a:rPr lang="zh-CN" altLang="en-US" dirty="0"/>
              <a:t>的开发工具集，它包括了整个</a:t>
            </a:r>
            <a:r>
              <a:rPr lang="zh-CN" alt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软件生命周期</a:t>
            </a:r>
            <a:r>
              <a:rPr lang="zh-CN" altLang="en-US" dirty="0"/>
              <a:t>中所需要的大部分工具，如</a:t>
            </a:r>
            <a:r>
              <a:rPr lang="en-US" altLang="zh-CN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UML</a:t>
            </a:r>
            <a:r>
              <a:rPr lang="zh-CN" altLang="en-US" dirty="0"/>
              <a:t>工具、代码</a:t>
            </a:r>
            <a:r>
              <a:rPr lang="zh-CN" altLang="en-US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管控</a:t>
            </a:r>
            <a:r>
              <a:rPr lang="zh-CN" altLang="en-US" dirty="0"/>
              <a:t>工具、</a:t>
            </a:r>
            <a:r>
              <a:rPr lang="zh-CN" altLang="en-US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集成开发环境</a:t>
            </a:r>
            <a:r>
              <a:rPr lang="en-US" altLang="zh-CN" dirty="0"/>
              <a:t>(IDE)</a:t>
            </a:r>
            <a:r>
              <a:rPr lang="zh-CN" altLang="en-US" dirty="0"/>
              <a:t>等等。</a:t>
            </a:r>
            <a:endParaRPr lang="en-US" altLang="zh-CN" dirty="0"/>
          </a:p>
          <a:p>
            <a:pPr>
              <a:buFont typeface="Wingdings" pitchFamily="2" charset="2"/>
              <a:buChar char="p"/>
            </a:pPr>
            <a:r>
              <a:rPr lang="zh-CN" altLang="en-US" dirty="0"/>
              <a:t>所写的</a:t>
            </a:r>
            <a:r>
              <a:rPr lang="zh-CN" altLang="en-US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目标代码</a:t>
            </a:r>
            <a:r>
              <a:rPr lang="zh-CN" altLang="en-US" dirty="0"/>
              <a:t>适用于微软支持的所有平台，包括</a:t>
            </a:r>
            <a:r>
              <a:rPr lang="en-US" altLang="zh-CN" dirty="0">
                <a:hlinkClick r:id="rId10" invalidUrl="https://baike.baidu.com/item/Microsoft Window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Windows</a:t>
            </a:r>
            <a:r>
              <a:rPr lang="zh-CN" altLang="en-US" dirty="0"/>
              <a:t>、</a:t>
            </a:r>
            <a:r>
              <a:rPr lang="en-US" altLang="zh-CN" dirty="0">
                <a:hlinkClick r:id="rId11" invalidUrl="https://baike.baidu.com/item/Windows Mobile/74938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Windows Mobile</a:t>
            </a:r>
            <a:r>
              <a:rPr lang="zh-CN" altLang="en-US" dirty="0"/>
              <a:t>、</a:t>
            </a:r>
            <a:r>
              <a:rPr lang="en-US" altLang="zh-CN" dirty="0">
                <a:hlinkClick r:id="rId12" invalidUrl="https://baike.baidu.com/item/Windows C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Windows CE</a:t>
            </a:r>
            <a:r>
              <a:rPr lang="zh-CN" altLang="en-US" dirty="0"/>
              <a:t>、</a:t>
            </a:r>
            <a:r>
              <a:rPr lang="en-US" altLang="zh-CN" dirty="0">
                <a:hlinkClick r:id="rId13" invalidUrl="https://baike.baidu.com/item/.NET Framewor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.NET Framework</a:t>
            </a:r>
            <a:r>
              <a:rPr lang="zh-CN" altLang="en-US" dirty="0"/>
              <a:t>、</a:t>
            </a:r>
            <a:r>
              <a:rPr lang="en-US" altLang="zh-CN" dirty="0">
                <a:hlinkClick r:id="rId14" invalidUrl="https://baike.baidu.com/item/.NET Compact Framework/192640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.NET Compact Framework</a:t>
            </a:r>
            <a:r>
              <a:rPr lang="zh-CN" altLang="en-US" dirty="0"/>
              <a:t>和</a:t>
            </a:r>
            <a:r>
              <a:rPr lang="en-US" altLang="zh-CN" dirty="0"/>
              <a:t>Microsoft </a:t>
            </a:r>
            <a:r>
              <a:rPr lang="en-US" altLang="zh-CN" dirty="0"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Silverlight</a:t>
            </a:r>
            <a:r>
              <a:rPr lang="en-US" altLang="zh-CN" dirty="0"/>
              <a:t> </a:t>
            </a:r>
            <a:r>
              <a:rPr lang="zh-CN" altLang="en-US" dirty="0"/>
              <a:t>及</a:t>
            </a:r>
            <a:r>
              <a:rPr lang="en-US" altLang="zh-CN" dirty="0">
                <a:hlinkClick r:id="rId16" invalidUrl="https://baike.baidu.com/item/Windows Phone/922760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Windows Phone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E043-D8E8-A545-AAA2-D2FBB139FBB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7C54E0C-7B95-DD47-B99C-B60463C2E71F}"/>
              </a:ext>
            </a:extLst>
          </p:cNvPr>
          <p:cNvSpPr txBox="1"/>
          <p:nvPr/>
        </p:nvSpPr>
        <p:spPr>
          <a:xfrm>
            <a:off x="8686800" y="6324600"/>
            <a:ext cx="184731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kumimoji="1" lang="zh-CN" altLang="en-US" sz="900" i="0" dirty="0" err="1"/>
          </a:p>
        </p:txBody>
      </p:sp>
    </p:spTree>
    <p:extLst>
      <p:ext uri="{BB962C8B-B14F-4D97-AF65-F5344CB8AC3E}">
        <p14:creationId xmlns:p14="http://schemas.microsoft.com/office/powerpoint/2010/main" val="1265152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  An example application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E043-D8E8-A545-AAA2-D2FBB139FBB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2401F7-21B1-574D-9465-F0389F3C4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77"/>
            <a:ext cx="9230368" cy="560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151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 Lab </a:t>
            </a:r>
            <a:r>
              <a:rPr kumimoji="1" lang="en-US" altLang="zh-CN"/>
              <a:t>8 Exercise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E043-D8E8-A545-AAA2-D2FBB139FBB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3EB2BB6-0171-AA48-BD32-D53945C9BDFE}"/>
              </a:ext>
            </a:extLst>
          </p:cNvPr>
          <p:cNvSpPr txBox="1"/>
          <p:nvPr/>
        </p:nvSpPr>
        <p:spPr>
          <a:xfrm>
            <a:off x="527785" y="1524000"/>
            <a:ext cx="815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kumimoji="1" lang="zh-CN" altLang="en-US" i="0" dirty="0"/>
              <a:t>在</a:t>
            </a:r>
            <a:r>
              <a:rPr kumimoji="1" lang="en-US" altLang="zh-CN" i="0" dirty="0"/>
              <a:t>SQL</a:t>
            </a:r>
            <a:r>
              <a:rPr kumimoji="1" lang="zh-CN" altLang="en-US" i="0" dirty="0"/>
              <a:t> </a:t>
            </a:r>
            <a:r>
              <a:rPr kumimoji="1" lang="en-US" altLang="zh-CN" i="0" dirty="0"/>
              <a:t>developer</a:t>
            </a:r>
            <a:r>
              <a:rPr kumimoji="1" lang="zh-CN" altLang="en-US" i="0" dirty="0"/>
              <a:t>中把</a:t>
            </a:r>
            <a:r>
              <a:rPr kumimoji="1" lang="en-US" altLang="zh-CN" i="0" dirty="0"/>
              <a:t>Lab2DB.sql</a:t>
            </a:r>
            <a:r>
              <a:rPr kumimoji="1" lang="zh-CN" altLang="en-US" i="0" dirty="0"/>
              <a:t>插入</a:t>
            </a:r>
            <a:r>
              <a:rPr kumimoji="1" lang="en-US" altLang="zh-CN" i="0" dirty="0"/>
              <a:t>Lazy</a:t>
            </a:r>
            <a:r>
              <a:rPr kumimoji="1" lang="zh-CN" altLang="en-US" i="0" dirty="0"/>
              <a:t>学生的那条插入语句删除，然后运行该文件创建数据库。</a:t>
            </a:r>
            <a:endParaRPr kumimoji="1" lang="en-US" altLang="zh-CN" i="0" dirty="0"/>
          </a:p>
          <a:p>
            <a:pPr marL="228600" indent="-228600">
              <a:buAutoNum type="arabicPeriod"/>
            </a:pPr>
            <a:r>
              <a:rPr kumimoji="1" lang="zh-CN" altLang="en-US" i="0" dirty="0"/>
              <a:t>在</a:t>
            </a:r>
            <a:r>
              <a:rPr kumimoji="1" lang="en-US" altLang="zh-CN" i="0" dirty="0"/>
              <a:t>Lab8</a:t>
            </a:r>
            <a:r>
              <a:rPr kumimoji="1" lang="zh-CN" altLang="en-US" i="0" dirty="0"/>
              <a:t> 项目中，写入代码，使得编译运行该项目后，实现：</a:t>
            </a:r>
            <a:endParaRPr kumimoji="1" lang="en-US" altLang="zh-CN" i="0" dirty="0"/>
          </a:p>
          <a:p>
            <a:pPr marL="742950" lvl="1" indent="-285750">
              <a:buFont typeface="Wingdings" pitchFamily="2" charset="2"/>
              <a:buChar char="Ø"/>
            </a:pPr>
            <a:r>
              <a:rPr kumimoji="1" lang="zh-CN" altLang="en-US" i="0" dirty="0"/>
              <a:t>在</a:t>
            </a:r>
            <a:r>
              <a:rPr kumimoji="1" lang="en-US" altLang="zh-CN" i="0" dirty="0"/>
              <a:t>visual</a:t>
            </a:r>
            <a:r>
              <a:rPr kumimoji="1" lang="zh-CN" altLang="en-US" i="0" dirty="0"/>
              <a:t> </a:t>
            </a:r>
            <a:r>
              <a:rPr kumimoji="1" lang="en-US" altLang="zh-CN" i="0" dirty="0"/>
              <a:t>studio</a:t>
            </a:r>
            <a:r>
              <a:rPr kumimoji="1" lang="zh-CN" altLang="en-US" i="0" dirty="0"/>
              <a:t>控制窗口首先输出</a:t>
            </a:r>
            <a:r>
              <a:rPr kumimoji="1" lang="en-US" altLang="zh-CN" i="0" dirty="0"/>
              <a:t>Student</a:t>
            </a:r>
            <a:r>
              <a:rPr kumimoji="1" lang="zh-CN" altLang="en-US" i="0" dirty="0"/>
              <a:t>表中的纪录如下：</a:t>
            </a:r>
            <a:endParaRPr kumimoji="1" lang="en-US" altLang="zh-CN" i="0" dirty="0"/>
          </a:p>
          <a:p>
            <a:pPr marL="742950" lvl="1" indent="-285750">
              <a:buFont typeface="Wingdings" pitchFamily="2" charset="2"/>
              <a:buChar char="Ø"/>
            </a:pPr>
            <a:r>
              <a:rPr kumimoji="1" lang="zh-CN" altLang="en-US" i="0" dirty="0"/>
              <a:t>把结果输出到控制台即可，每一行是一个记录，每一列是一个属性。不需要像如下图形界面。</a:t>
            </a:r>
            <a:endParaRPr kumimoji="1" lang="en-US" altLang="zh-CN" i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E8591A-4C4E-B24E-A8A1-592E38B301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69608" y="3269045"/>
            <a:ext cx="4069754" cy="340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8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 Lab </a:t>
            </a:r>
            <a:r>
              <a:rPr kumimoji="1" lang="en-US" altLang="zh-CN"/>
              <a:t>8 Exercise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E043-D8E8-A545-AAA2-D2FBB139FBB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3EB2BB6-0171-AA48-BD32-D53945C9BDFE}"/>
              </a:ext>
            </a:extLst>
          </p:cNvPr>
          <p:cNvSpPr txBox="1"/>
          <p:nvPr/>
        </p:nvSpPr>
        <p:spPr>
          <a:xfrm>
            <a:off x="-99061" y="1676400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itchFamily="2" charset="2"/>
              <a:buChar char="Ø"/>
            </a:pPr>
            <a:r>
              <a:rPr kumimoji="1" lang="zh-CN" altLang="en-US" sz="2000" i="0" dirty="0"/>
              <a:t>然后要求用户在控制台依次输入自己的纪录信息，用</a:t>
            </a:r>
            <a:r>
              <a:rPr kumimoji="1" lang="en-US" altLang="zh-CN" sz="2000" i="0" dirty="0"/>
              <a:t>C#</a:t>
            </a:r>
            <a:r>
              <a:rPr kumimoji="1" lang="zh-CN" altLang="en-US" sz="2000" i="0" dirty="0"/>
              <a:t>语句读取该信息。</a:t>
            </a:r>
            <a:endParaRPr kumimoji="1" lang="en-US" altLang="zh-CN" sz="2000" i="0" dirty="0"/>
          </a:p>
          <a:p>
            <a:pPr marL="800100" lvl="1" indent="-342900">
              <a:buFont typeface="Wingdings" pitchFamily="2" charset="2"/>
              <a:buChar char="Ø"/>
            </a:pPr>
            <a:r>
              <a:rPr kumimoji="1" lang="zh-CN" altLang="en-US" sz="2000" i="0" dirty="0"/>
              <a:t>利用读取到的信息，写出一条插入用户纪录的</a:t>
            </a:r>
            <a:r>
              <a:rPr kumimoji="1" lang="en-US" altLang="zh-CN" sz="2000" i="0" dirty="0"/>
              <a:t>SQL</a:t>
            </a:r>
            <a:r>
              <a:rPr kumimoji="1" lang="zh-CN" altLang="en-US" sz="2000" i="0" dirty="0"/>
              <a:t>语句，然后复制给一个</a:t>
            </a:r>
            <a:r>
              <a:rPr kumimoji="1" lang="en-US" altLang="zh-CN" sz="2000" i="0" dirty="0"/>
              <a:t>string</a:t>
            </a:r>
            <a:r>
              <a:rPr kumimoji="1" lang="zh-CN" altLang="en-US" sz="2000" i="0" dirty="0"/>
              <a:t>变量。</a:t>
            </a:r>
            <a:endParaRPr kumimoji="1" lang="en-US" altLang="zh-CN" sz="2000" i="0" dirty="0"/>
          </a:p>
          <a:p>
            <a:pPr marL="800100" lvl="1" indent="-342900">
              <a:buFont typeface="Wingdings" pitchFamily="2" charset="2"/>
              <a:buChar char="Ø"/>
            </a:pPr>
            <a:r>
              <a:rPr kumimoji="1" lang="zh-CN" altLang="en-US" sz="2000" i="0" dirty="0"/>
              <a:t>最后利用</a:t>
            </a:r>
            <a:r>
              <a:rPr kumimoji="1" lang="en-US" altLang="zh-CN" sz="2000" i="0" dirty="0" err="1"/>
              <a:t>ManagedDataAccess</a:t>
            </a:r>
            <a:r>
              <a:rPr kumimoji="1" lang="zh-CN" altLang="en-US" sz="2000" i="0" dirty="0"/>
              <a:t>的函数（自己看材料</a:t>
            </a:r>
            <a:r>
              <a:rPr lang="en-US" altLang="zh-CN" sz="2000" dirty="0">
                <a:hlinkClick r:id="rId2"/>
              </a:rPr>
              <a:t>https://docs.oracle.com/database/121/ODPNT/OracleCommandClass.htm#ODPNT458</a:t>
            </a:r>
            <a:r>
              <a:rPr lang="zh-CN" altLang="en-US" sz="2000" dirty="0"/>
              <a:t> </a:t>
            </a:r>
            <a:r>
              <a:rPr kumimoji="1" lang="zh-CN" altLang="en-US" sz="2000" i="0" dirty="0"/>
              <a:t>）执行该</a:t>
            </a:r>
            <a:r>
              <a:rPr kumimoji="1" lang="en-US" altLang="zh-CN" sz="2000" i="0" dirty="0"/>
              <a:t>SQL</a:t>
            </a:r>
            <a:r>
              <a:rPr kumimoji="1" lang="zh-CN" altLang="en-US" sz="2000" i="0" dirty="0"/>
              <a:t>。</a:t>
            </a:r>
            <a:endParaRPr kumimoji="1" lang="en-US" altLang="zh-CN" sz="2000" i="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6D00563-3D5B-9546-A35E-024D46B3A7FF}"/>
              </a:ext>
            </a:extLst>
          </p:cNvPr>
          <p:cNvSpPr/>
          <p:nvPr/>
        </p:nvSpPr>
        <p:spPr bwMode="auto">
          <a:xfrm>
            <a:off x="583130" y="6560411"/>
            <a:ext cx="7779619" cy="14518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210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 Lab </a:t>
            </a:r>
            <a:r>
              <a:rPr kumimoji="1" lang="en-US" altLang="zh-CN"/>
              <a:t>8 Exercise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E043-D8E8-A545-AAA2-D2FBB139FBB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3EB2BB6-0171-AA48-BD32-D53945C9BDFE}"/>
              </a:ext>
            </a:extLst>
          </p:cNvPr>
          <p:cNvSpPr txBox="1"/>
          <p:nvPr/>
        </p:nvSpPr>
        <p:spPr>
          <a:xfrm>
            <a:off x="609600" y="1494323"/>
            <a:ext cx="7239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itchFamily="2" charset="2"/>
              <a:buChar char="Ø"/>
            </a:pPr>
            <a:r>
              <a:rPr kumimoji="1" lang="zh-CN" altLang="en-US" sz="1600" i="0" dirty="0"/>
              <a:t>最后向控制台输出更新的</a:t>
            </a:r>
            <a:r>
              <a:rPr kumimoji="1" lang="en-US" altLang="zh-CN" sz="1600" i="0" dirty="0"/>
              <a:t>Student</a:t>
            </a:r>
            <a:r>
              <a:rPr kumimoji="1" lang="zh-CN" altLang="en-US" sz="1600" i="0" dirty="0"/>
              <a:t>表如下：</a:t>
            </a:r>
            <a:endParaRPr kumimoji="1" lang="en-US" altLang="zh-CN" sz="1600" i="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6D00563-3D5B-9546-A35E-024D46B3A7FF}"/>
              </a:ext>
            </a:extLst>
          </p:cNvPr>
          <p:cNvSpPr/>
          <p:nvPr/>
        </p:nvSpPr>
        <p:spPr bwMode="auto">
          <a:xfrm>
            <a:off x="583130" y="6560411"/>
            <a:ext cx="7779619" cy="14518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ＭＳ Ｐゴシック" charset="0"/>
            </a:endParaRP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79C2989A-54D8-A44D-85E3-94154E1921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77340" y="1991154"/>
            <a:ext cx="6042660" cy="425724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D6944B0-E4CE-3242-A623-8B4866DD4B34}"/>
              </a:ext>
            </a:extLst>
          </p:cNvPr>
          <p:cNvSpPr/>
          <p:nvPr/>
        </p:nvSpPr>
        <p:spPr bwMode="auto">
          <a:xfrm>
            <a:off x="1371600" y="6019800"/>
            <a:ext cx="6400800" cy="22859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ＭＳ Ｐゴシック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303B727-3ADC-7C41-A2E3-F26799DC0250}"/>
              </a:ext>
            </a:extLst>
          </p:cNvPr>
          <p:cNvSpPr txBox="1"/>
          <p:nvPr/>
        </p:nvSpPr>
        <p:spPr>
          <a:xfrm>
            <a:off x="1394861" y="6399014"/>
            <a:ext cx="4267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i="0" dirty="0"/>
              <a:t>这一行的值为用户在控制台输入的值</a:t>
            </a:r>
          </a:p>
        </p:txBody>
      </p:sp>
    </p:spTree>
    <p:extLst>
      <p:ext uri="{BB962C8B-B14F-4D97-AF65-F5344CB8AC3E}">
        <p14:creationId xmlns:p14="http://schemas.microsoft.com/office/powerpoint/2010/main" val="3156238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 Lab </a:t>
            </a:r>
            <a:r>
              <a:rPr kumimoji="1" lang="en-US" altLang="zh-CN"/>
              <a:t>8 Exercise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E043-D8E8-A545-AAA2-D2FBB139FBB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6D00563-3D5B-9546-A35E-024D46B3A7FF}"/>
              </a:ext>
            </a:extLst>
          </p:cNvPr>
          <p:cNvSpPr/>
          <p:nvPr/>
        </p:nvSpPr>
        <p:spPr bwMode="auto">
          <a:xfrm>
            <a:off x="583130" y="6560411"/>
            <a:ext cx="7779619" cy="14518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ＭＳ Ｐゴシック" charset="0"/>
            </a:endParaRPr>
          </a:p>
        </p:txBody>
      </p:sp>
      <p:pic>
        <p:nvPicPr>
          <p:cNvPr id="9" name="image1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5082" y="1435382"/>
            <a:ext cx="5278120" cy="1997710"/>
          </a:xfrm>
          <a:prstGeom prst="rect">
            <a:avLst/>
          </a:prstGeom>
        </p:spPr>
      </p:pic>
      <p:pic>
        <p:nvPicPr>
          <p:cNvPr id="10" name="image2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65082" y="3679754"/>
            <a:ext cx="5177155" cy="30518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37761" y="2067042"/>
            <a:ext cx="202692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i="0" dirty="0">
                <a:latin typeface="DengXian" charset="-122"/>
                <a:ea typeface="DengXian" charset="-122"/>
                <a:cs typeface="DengXian" charset="-122"/>
              </a:rPr>
              <a:t>示例：用户插入前显示结果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37762" y="4488920"/>
            <a:ext cx="202692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i="0" dirty="0">
                <a:latin typeface="DengXian" charset="-122"/>
                <a:ea typeface="DengXian" charset="-122"/>
                <a:cs typeface="DengXian" charset="-122"/>
              </a:rPr>
              <a:t>用户输入纪录字段</a:t>
            </a:r>
            <a:r>
              <a:rPr kumimoji="1" lang="zh-CN" altLang="en-US" sz="2000" i="0">
                <a:latin typeface="DengXian" charset="-122"/>
                <a:ea typeface="DengXian" charset="-122"/>
                <a:cs typeface="DengXian" charset="-122"/>
              </a:rPr>
              <a:t>和插入纪录后显示</a:t>
            </a:r>
            <a:r>
              <a:rPr kumimoji="1" lang="zh-CN" altLang="en-US" sz="2000" i="0" dirty="0">
                <a:latin typeface="DengXian" charset="-122"/>
                <a:ea typeface="DengXian" charset="-122"/>
                <a:cs typeface="DengXian" charset="-122"/>
              </a:rPr>
              <a:t>结果</a:t>
            </a:r>
          </a:p>
        </p:txBody>
      </p:sp>
    </p:spTree>
    <p:extLst>
      <p:ext uri="{BB962C8B-B14F-4D97-AF65-F5344CB8AC3E}">
        <p14:creationId xmlns:p14="http://schemas.microsoft.com/office/powerpoint/2010/main" val="3955974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 Lab 8 Exercise+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E043-D8E8-A545-AAA2-D2FBB139FBB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6D00563-3D5B-9546-A35E-024D46B3A7FF}"/>
              </a:ext>
            </a:extLst>
          </p:cNvPr>
          <p:cNvSpPr/>
          <p:nvPr/>
        </p:nvSpPr>
        <p:spPr bwMode="auto">
          <a:xfrm>
            <a:off x="583130" y="6560411"/>
            <a:ext cx="7779619" cy="14518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ＭＳ Ｐゴシック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2E43A4-8A59-7B46-9582-D0035971B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905000"/>
            <a:ext cx="6783056" cy="377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66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 Lab 8 Exercise+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E043-D8E8-A545-AAA2-D2FBB139FBB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6D00563-3D5B-9546-A35E-024D46B3A7FF}"/>
              </a:ext>
            </a:extLst>
          </p:cNvPr>
          <p:cNvSpPr/>
          <p:nvPr/>
        </p:nvSpPr>
        <p:spPr bwMode="auto">
          <a:xfrm>
            <a:off x="583130" y="6560411"/>
            <a:ext cx="7779619" cy="14518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ＭＳ Ｐゴシック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ECCBB2-53A9-CA46-B944-FCAD4388C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13" y="1579130"/>
            <a:ext cx="6858000" cy="500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11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 Lab 8 Exercise+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E043-D8E8-A545-AAA2-D2FBB139FBB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6D00563-3D5B-9546-A35E-024D46B3A7FF}"/>
              </a:ext>
            </a:extLst>
          </p:cNvPr>
          <p:cNvSpPr/>
          <p:nvPr/>
        </p:nvSpPr>
        <p:spPr bwMode="auto">
          <a:xfrm>
            <a:off x="583130" y="6560411"/>
            <a:ext cx="7779619" cy="14518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ＭＳ Ｐゴシック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63B5D9-709D-C249-A015-C33437707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66504"/>
            <a:ext cx="7367770" cy="461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56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 Lab 8 Exercise+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E043-D8E8-A545-AAA2-D2FBB139FBB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6D00563-3D5B-9546-A35E-024D46B3A7FF}"/>
              </a:ext>
            </a:extLst>
          </p:cNvPr>
          <p:cNvSpPr/>
          <p:nvPr/>
        </p:nvSpPr>
        <p:spPr bwMode="auto">
          <a:xfrm>
            <a:off x="583130" y="6560411"/>
            <a:ext cx="7779619" cy="14518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ＭＳ Ｐゴシック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E98475-301E-1143-A033-45414AB68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881" y="1473139"/>
            <a:ext cx="6942115" cy="513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108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 Lab 8 Exercise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E043-D8E8-A545-AAA2-D2FBB139FBB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9765192-E7A8-6941-A41B-C2FBADB8B4CD}"/>
              </a:ext>
            </a:extLst>
          </p:cNvPr>
          <p:cNvSpPr txBox="1"/>
          <p:nvPr/>
        </p:nvSpPr>
        <p:spPr>
          <a:xfrm>
            <a:off x="762000" y="1905000"/>
            <a:ext cx="7239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i="0" dirty="0"/>
              <a:t>Submit</a:t>
            </a:r>
            <a:r>
              <a:rPr kumimoji="1" lang="zh-CN" altLang="en-US" sz="2000" i="0" dirty="0"/>
              <a:t>：</a:t>
            </a:r>
            <a:endParaRPr kumimoji="1" lang="en-US" altLang="zh-CN" sz="2000" i="0" dirty="0"/>
          </a:p>
          <a:p>
            <a:pPr>
              <a:lnSpc>
                <a:spcPct val="150000"/>
              </a:lnSpc>
            </a:pPr>
            <a:endParaRPr kumimoji="1" lang="en-US" altLang="zh-CN" sz="2000" i="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kumimoji="1" lang="zh-CN" altLang="en-US" sz="2000" i="0" dirty="0"/>
              <a:t>你的</a:t>
            </a:r>
            <a:r>
              <a:rPr kumimoji="1" lang="en-US" altLang="zh-CN" sz="2000" i="0" dirty="0" err="1"/>
              <a:t>Program.cs</a:t>
            </a:r>
            <a:r>
              <a:rPr kumimoji="1" lang="en-US" altLang="zh-CN" sz="2000" i="0" dirty="0"/>
              <a:t> </a:t>
            </a:r>
            <a:r>
              <a:rPr kumimoji="1" lang="zh-CN" altLang="en-US" sz="2000" i="0" dirty="0"/>
              <a:t>源代码</a:t>
            </a:r>
            <a:endParaRPr kumimoji="1" lang="en-US" altLang="zh-CN" sz="2000" i="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kumimoji="1" lang="zh-CN" altLang="en-US" sz="2000" i="0" dirty="0"/>
              <a:t>程序运行演示的截图（助教会参考这个与你的程序进行交互，输入纪录属性值等）</a:t>
            </a:r>
          </a:p>
        </p:txBody>
      </p:sp>
    </p:spTree>
    <p:extLst>
      <p:ext uri="{BB962C8B-B14F-4D97-AF65-F5344CB8AC3E}">
        <p14:creationId xmlns:p14="http://schemas.microsoft.com/office/powerpoint/2010/main" val="3640498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 Install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Visual studio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E043-D8E8-A545-AAA2-D2FBB139FBB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7C54E0C-7B95-DD47-B99C-B60463C2E71F}"/>
              </a:ext>
            </a:extLst>
          </p:cNvPr>
          <p:cNvSpPr txBox="1"/>
          <p:nvPr/>
        </p:nvSpPr>
        <p:spPr>
          <a:xfrm>
            <a:off x="8686800" y="6324600"/>
            <a:ext cx="184731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kumimoji="1" lang="zh-CN" altLang="en-US" sz="900" i="0" dirty="0" err="1"/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ACAADFA9-E4BA-F449-A4F1-263E2E800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522" y="3754447"/>
            <a:ext cx="5608955" cy="2800985"/>
          </a:xfrm>
          <a:prstGeom prst="rect">
            <a:avLst/>
          </a:prstGeom>
          <a:ln w="0">
            <a:solidFill>
              <a:schemeClr val="bg1">
                <a:lumMod val="65000"/>
              </a:schemeClr>
            </a:solidFill>
          </a:ln>
        </p:spPr>
      </p:pic>
      <p:sp>
        <p:nvSpPr>
          <p:cNvPr id="10" name="Rounded Rectangle 6">
            <a:extLst>
              <a:ext uri="{FF2B5EF4-FFF2-40B4-BE49-F238E27FC236}">
                <a16:creationId xmlns:a16="http://schemas.microsoft.com/office/drawing/2014/main" id="{CB33B861-C85F-D742-8F8C-5FA86A963D33}"/>
              </a:ext>
            </a:extLst>
          </p:cNvPr>
          <p:cNvSpPr/>
          <p:nvPr/>
        </p:nvSpPr>
        <p:spPr bwMode="auto">
          <a:xfrm>
            <a:off x="2336800" y="4462145"/>
            <a:ext cx="1574800" cy="1783080"/>
          </a:xfrm>
          <a:prstGeom prst="roundRect">
            <a:avLst>
              <a:gd name="adj" fmla="val 11369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ＭＳ Ｐゴシック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DE99AD8-03EB-404D-8776-A82C61537C3B}"/>
              </a:ext>
            </a:extLst>
          </p:cNvPr>
          <p:cNvSpPr txBox="1"/>
          <p:nvPr/>
        </p:nvSpPr>
        <p:spPr>
          <a:xfrm>
            <a:off x="721843" y="1501590"/>
            <a:ext cx="7929664" cy="1981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cs typeface="Arial Narrow" panose="020B0604020202020204" pitchFamily="34" charset="0"/>
              </a:rPr>
              <a:t>从以下链接下载</a:t>
            </a:r>
            <a:r>
              <a:rPr lang="en-US" altLang="zh-CN" sz="2400" dirty="0">
                <a:cs typeface="Arial Narrow" panose="020B0604020202020204" pitchFamily="34" charset="0"/>
              </a:rPr>
              <a:t>Visual</a:t>
            </a:r>
            <a:r>
              <a:rPr lang="zh-CN" altLang="en-US" sz="2400" dirty="0">
                <a:cs typeface="Arial Narrow" panose="020B0604020202020204" pitchFamily="34" charset="0"/>
              </a:rPr>
              <a:t> </a:t>
            </a:r>
            <a:r>
              <a:rPr lang="en-US" altLang="zh-CN" sz="2400" dirty="0">
                <a:cs typeface="Arial Narrow" panose="020B0604020202020204" pitchFamily="34" charset="0"/>
              </a:rPr>
              <a:t>studio 2019</a:t>
            </a:r>
            <a:r>
              <a:rPr lang="zh-CN" altLang="en-US" sz="2400" dirty="0">
                <a:cs typeface="Arial Narrow" panose="020B0604020202020204" pitchFamily="34" charset="0"/>
              </a:rPr>
              <a:t>版本：</a:t>
            </a:r>
            <a:endParaRPr lang="en-US" altLang="zh-CN" sz="2400" dirty="0"/>
          </a:p>
          <a:p>
            <a:pPr lvl="2"/>
            <a:r>
              <a:rPr lang="en-US" altLang="zh-CN" dirty="0">
                <a:hlinkClick r:id="rId3"/>
              </a:rPr>
              <a:t>https://visualstudio.microsoft.com/downloads/</a:t>
            </a:r>
            <a:endParaRPr lang="en-US" altLang="zh-CN" dirty="0"/>
          </a:p>
          <a:p>
            <a:pPr marL="285750" indent="-285750">
              <a:buFont typeface="Wingdings" pitchFamily="2" charset="2"/>
              <a:buChar char="Ø"/>
            </a:pPr>
            <a:endParaRPr lang="en-US" altLang="zh-CN" dirty="0"/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en-US" altLang="zh-CN" dirty="0">
                <a:solidFill>
                  <a:srgbClr val="C00000"/>
                </a:solidFill>
              </a:rPr>
              <a:t>Community</a:t>
            </a:r>
            <a:r>
              <a:rPr lang="zh-CN" altLang="en-US" dirty="0">
                <a:solidFill>
                  <a:srgbClr val="C00000"/>
                </a:solidFill>
              </a:rPr>
              <a:t>版本</a:t>
            </a:r>
            <a:r>
              <a:rPr lang="zh-CN" altLang="en-US" dirty="0"/>
              <a:t>： 社区版本，即免费版，个人使用下载这个。</a:t>
            </a:r>
            <a:endParaRPr lang="en-US" altLang="zh-CN" dirty="0"/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en-US" altLang="zh-CN" dirty="0"/>
              <a:t>Professional </a:t>
            </a:r>
            <a:r>
              <a:rPr lang="zh-CN" altLang="en-US" dirty="0"/>
              <a:t>版本： 专业版本，即个人收费版</a:t>
            </a:r>
            <a:endParaRPr lang="en-US" altLang="zh-CN" dirty="0"/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Ø"/>
            </a:pPr>
            <a:r>
              <a:rPr lang="en-US" altLang="zh-CN" dirty="0"/>
              <a:t>Enterprise </a:t>
            </a:r>
            <a:r>
              <a:rPr lang="zh-CN" altLang="en-US" dirty="0"/>
              <a:t>版本：企业收费版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550643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Query and modifications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2148" y="1752599"/>
            <a:ext cx="8300852" cy="4726775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kumimoji="1" lang="en-US" altLang="zh-CN" dirty="0"/>
              <a:t>Now please learn the C# statements for querying and modifying the database following the links using the </a:t>
            </a:r>
            <a:r>
              <a:rPr lang="en-US" altLang="zh-CN" dirty="0" err="1"/>
              <a:t>OracleCommand</a:t>
            </a:r>
            <a:r>
              <a:rPr lang="en-US" altLang="zh-CN" dirty="0"/>
              <a:t> Class</a:t>
            </a:r>
            <a:r>
              <a:rPr kumimoji="1" lang="en-US" altLang="zh-CN" dirty="0"/>
              <a:t>.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  <a:defRPr/>
            </a:pPr>
            <a:endParaRPr lang="en-US" altLang="zh-CN" dirty="0"/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altLang="zh-CN" dirty="0"/>
              <a:t>https://</a:t>
            </a:r>
            <a:r>
              <a:rPr lang="en-US" altLang="zh-CN" dirty="0" err="1"/>
              <a:t>docs.oracle.com</a:t>
            </a:r>
            <a:r>
              <a:rPr lang="en-US" altLang="zh-CN" dirty="0"/>
              <a:t>/database/121/ODPNT/OracleCommandClass.htm#ODPNT458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E043-D8E8-A545-AAA2-D2FBB139FBB3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9111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Appendix: Install ODT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You may get the namespace </a:t>
            </a:r>
            <a:r>
              <a:rPr lang="en-US" altLang="zh-CN" i="1" dirty="0" err="1"/>
              <a:t>Oracle.ManagedDataAccess</a:t>
            </a:r>
            <a:r>
              <a:rPr lang="en-US" altLang="zh-CN" i="1" dirty="0"/>
              <a:t>.*  </a:t>
            </a:r>
            <a:r>
              <a:rPr lang="en-US" altLang="zh-CN" dirty="0"/>
              <a:t>via installing ODP.NET, following the </a:t>
            </a:r>
            <a:r>
              <a:rPr lang="en-US" altLang="zh-CN" dirty="0" err="1"/>
              <a:t>readme.html</a:t>
            </a:r>
            <a:r>
              <a:rPr lang="en-US" altLang="zh-CN" dirty="0"/>
              <a:t> in the downloaded package. </a:t>
            </a:r>
            <a:r>
              <a:rPr kumimoji="1" lang="en-US" altLang="zh-CN" dirty="0">
                <a:hlinkClick r:id="rId2"/>
              </a:rPr>
              <a:t>https://www.oracle.com/database/technologies/odac-downloads.html</a:t>
            </a:r>
            <a:endParaRPr kumimoji="1" lang="en-US" altLang="zh-CN" dirty="0"/>
          </a:p>
          <a:p>
            <a:r>
              <a:rPr kumimoji="1" lang="en-US" altLang="zh-CN" dirty="0"/>
              <a:t>A simpler way is to install the plug-in ODT for VS</a:t>
            </a:r>
            <a:r>
              <a:rPr lang="en-US" altLang="zh-CN" dirty="0"/>
              <a:t>, </a:t>
            </a:r>
            <a:r>
              <a:rPr kumimoji="1" lang="en-US" altLang="zh-CN" dirty="0">
                <a:hlinkClick r:id="rId3"/>
              </a:rPr>
              <a:t>https://www.oracle.com/database/technologies/dotnet-odtvsix-vs2019-downloads.html</a:t>
            </a:r>
            <a:r>
              <a:rPr kumimoji="1" lang="en-US" altLang="zh-CN" dirty="0"/>
              <a:t> , which is for VS 2019. Remember to deploy the correct version of ODT. For example, regarding VS 2015, you need ODT for VS 2015.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E043-D8E8-A545-AAA2-D2FBB139FBB3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5015270"/>
            <a:ext cx="5193323" cy="127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21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Appendix: Install ODT 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63040"/>
            <a:ext cx="8458200" cy="4846320"/>
          </a:xfrm>
        </p:spPr>
        <p:txBody>
          <a:bodyPr/>
          <a:lstStyle/>
          <a:p>
            <a:pPr marL="0" indent="0" fontAlgn="auto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kumimoji="1" lang="en-US" altLang="zh-CN" dirty="0"/>
              <a:t>1. After installing ODT for VS, open your VS</a:t>
            </a:r>
            <a:r>
              <a:rPr kumimoji="1" lang="zh-CN" altLang="en-US" dirty="0"/>
              <a:t>， </a:t>
            </a:r>
            <a:r>
              <a:rPr kumimoji="1" lang="en-US" altLang="zh-CN" dirty="0"/>
              <a:t>create a project of type “Console application” with C#.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ClrTx/>
              <a:buNone/>
            </a:pPr>
            <a:endParaRPr kumimoji="1" lang="en-US" altLang="zh-CN" dirty="0"/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kumimoji="1" lang="en-US" altLang="zh-CN"/>
              <a:t>2. </a:t>
            </a:r>
            <a:r>
              <a:rPr kumimoji="1" lang="en-US" altLang="zh-CN" dirty="0"/>
              <a:t>Then, add the extension </a:t>
            </a:r>
            <a:r>
              <a:rPr lang="en-US" altLang="zh-CN" dirty="0" err="1"/>
              <a:t>Oracle.ManageDataAccess</a:t>
            </a:r>
            <a:r>
              <a:rPr lang="en-US" altLang="zh-CN" dirty="0"/>
              <a:t> for your project.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E043-D8E8-A545-AAA2-D2FBB139FBB3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242" y="3352800"/>
            <a:ext cx="3957956" cy="2590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242" y="3352800"/>
            <a:ext cx="3771900" cy="261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280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Appendix: Install ODT 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63040"/>
            <a:ext cx="8458200" cy="4846320"/>
          </a:xfrm>
        </p:spPr>
        <p:txBody>
          <a:bodyPr/>
          <a:lstStyle/>
          <a:p>
            <a:pPr marL="0" indent="0" fontAlgn="auto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kumimoji="1" lang="en-US" altLang="zh-CN" dirty="0"/>
              <a:t>After installing ODT for VS, open your VS</a:t>
            </a:r>
            <a:r>
              <a:rPr kumimoji="1" lang="zh-CN" altLang="en-US" dirty="0"/>
              <a:t>， </a:t>
            </a:r>
            <a:r>
              <a:rPr kumimoji="1" lang="en-US" altLang="zh-CN" dirty="0"/>
              <a:t>create a project of type “Console application” with C#.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 would find there are many new features in the tool list. You can also execute your SQL scripts using this toolset in VS.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E043-D8E8-A545-AAA2-D2FBB139FBB3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895600"/>
            <a:ext cx="2810592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688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Appendix: Install ODT 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2148" y="1633055"/>
            <a:ext cx="8458200" cy="4846320"/>
          </a:xfrm>
        </p:spPr>
        <p:txBody>
          <a:bodyPr/>
          <a:lstStyle/>
          <a:p>
            <a:pPr marL="0" indent="0" fontAlgn="auto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kumimoji="1" lang="en-US" altLang="zh-CN" dirty="0"/>
              <a:t>Then, add the extension </a:t>
            </a:r>
            <a:r>
              <a:rPr lang="en-US" altLang="zh-CN" dirty="0" err="1"/>
              <a:t>Oracle.ManageDataAccess</a:t>
            </a:r>
            <a:r>
              <a:rPr lang="en-US" altLang="zh-CN" dirty="0"/>
              <a:t> for your project.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E043-D8E8-A545-AAA2-D2FBB139FBB3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60815"/>
            <a:ext cx="3957956" cy="2590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918" y="2738763"/>
            <a:ext cx="3771900" cy="261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7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E043-D8E8-A545-AAA2-D2FBB139FBB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FED59E2-8390-104E-8924-EDFE78A09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</p:spPr>
        <p:txBody>
          <a:bodyPr/>
          <a:lstStyle/>
          <a:p>
            <a:r>
              <a:rPr kumimoji="1" lang="en-US" altLang="zh-CN" dirty="0"/>
              <a:t>1. Install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Visual studio </a:t>
            </a:r>
            <a:endParaRPr kumimoji="1"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A2A5839-40D2-6744-8C1A-6E689DB5E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47800"/>
            <a:ext cx="7162800" cy="383653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DE742EB1-D6BA-E746-BA55-37C996B8308E}"/>
              </a:ext>
            </a:extLst>
          </p:cNvPr>
          <p:cNvSpPr/>
          <p:nvPr/>
        </p:nvSpPr>
        <p:spPr bwMode="auto">
          <a:xfrm>
            <a:off x="609600" y="3200400"/>
            <a:ext cx="4114800" cy="609600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ＭＳ Ｐゴシック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44602B6-9571-6747-A898-1B21827E8A01}"/>
              </a:ext>
            </a:extLst>
          </p:cNvPr>
          <p:cNvSpPr txBox="1"/>
          <p:nvPr/>
        </p:nvSpPr>
        <p:spPr>
          <a:xfrm>
            <a:off x="660935" y="5352518"/>
            <a:ext cx="7467600" cy="1386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i="0" dirty="0"/>
              <a:t>安装时选择下载</a:t>
            </a:r>
            <a:r>
              <a:rPr kumimoji="1" lang="en-US" altLang="zh-CN" i="0" dirty="0" err="1"/>
              <a:t>.Net</a:t>
            </a:r>
            <a:r>
              <a:rPr kumimoji="1" lang="zh-CN" altLang="en-US" i="0" dirty="0"/>
              <a:t>桌面开发和</a:t>
            </a:r>
            <a:r>
              <a:rPr kumimoji="1" lang="en-US" altLang="zh-CN" i="0" dirty="0"/>
              <a:t>C++</a:t>
            </a:r>
            <a:r>
              <a:rPr kumimoji="1" lang="zh-CN" altLang="en-US" i="0" dirty="0"/>
              <a:t>桌面开发。</a:t>
            </a:r>
            <a:endParaRPr kumimoji="1" lang="en-US" altLang="zh-CN" i="0" dirty="0"/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kumimoji="1" lang="en-US" altLang="zh-CN" i="0" dirty="0"/>
              <a:t>C++</a:t>
            </a:r>
            <a:r>
              <a:rPr kumimoji="1" lang="zh-CN" altLang="en-US" i="0" dirty="0"/>
              <a:t>桌面开发支持基于</a:t>
            </a:r>
            <a:r>
              <a:rPr kumimoji="1" lang="en-US" altLang="zh-CN" i="0" dirty="0"/>
              <a:t>C++</a:t>
            </a:r>
            <a:r>
              <a:rPr kumimoji="1" lang="zh-CN" altLang="en-US" i="0" dirty="0"/>
              <a:t>的程序开发。</a:t>
            </a:r>
            <a:endParaRPr kumimoji="1" lang="en-US" altLang="zh-CN" i="0" dirty="0"/>
          </a:p>
          <a:p>
            <a:pPr marL="342900" indent="-342900">
              <a:lnSpc>
                <a:spcPct val="120000"/>
              </a:lnSpc>
              <a:buFontTx/>
              <a:buAutoNum type="arabicPeriod"/>
            </a:pPr>
            <a:r>
              <a:rPr kumimoji="1" lang="en-US" altLang="zh-CN" i="0" dirty="0" err="1"/>
              <a:t>.Net</a:t>
            </a:r>
            <a:r>
              <a:rPr kumimoji="1" lang="zh-CN" altLang="en-US" i="0" dirty="0"/>
              <a:t>支持</a:t>
            </a:r>
            <a:r>
              <a:rPr kumimoji="1" lang="en-US" altLang="zh-CN" i="0" dirty="0"/>
              <a:t>C#</a:t>
            </a:r>
            <a:r>
              <a:rPr kumimoji="1" lang="zh-CN" altLang="en-US" i="0" dirty="0"/>
              <a:t>， </a:t>
            </a:r>
            <a:r>
              <a:rPr kumimoji="1" lang="en-US" altLang="zh-CN" i="0" dirty="0"/>
              <a:t>visual basic </a:t>
            </a:r>
            <a:r>
              <a:rPr kumimoji="1" lang="zh-CN" altLang="en-US" i="0" dirty="0"/>
              <a:t>和</a:t>
            </a:r>
            <a:r>
              <a:rPr lang="zh-CN" altLang="en-US" i="0" dirty="0"/>
              <a:t>图形用户界面应用程序； </a:t>
            </a:r>
            <a:endParaRPr lang="en-US" altLang="zh-CN" i="0" dirty="0"/>
          </a:p>
          <a:p>
            <a:pPr lvl="5">
              <a:lnSpc>
                <a:spcPct val="120000"/>
              </a:lnSpc>
            </a:pPr>
            <a:r>
              <a:rPr kumimoji="1" lang="en-US" altLang="zh-CN" i="0" dirty="0"/>
              <a:t>---</a:t>
            </a:r>
            <a:r>
              <a:rPr kumimoji="1" lang="zh-CN" altLang="en-US" i="0" dirty="0"/>
              <a:t> 本实验要用到的开发语言和环境</a:t>
            </a:r>
            <a:endParaRPr kumimoji="1" lang="en-US" altLang="zh-CN" i="0" dirty="0"/>
          </a:p>
        </p:txBody>
      </p:sp>
    </p:spTree>
    <p:extLst>
      <p:ext uri="{BB962C8B-B14F-4D97-AF65-F5344CB8AC3E}">
        <p14:creationId xmlns:p14="http://schemas.microsoft.com/office/powerpoint/2010/main" val="2607238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E043-D8E8-A545-AAA2-D2FBB139FBB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FED59E2-8390-104E-8924-EDFE78A09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</p:spPr>
        <p:txBody>
          <a:bodyPr/>
          <a:lstStyle/>
          <a:p>
            <a:r>
              <a:rPr kumimoji="1" lang="en-US" altLang="zh-CN" dirty="0"/>
              <a:t>1. Visual studio</a:t>
            </a:r>
            <a:r>
              <a:rPr kumimoji="1" lang="zh-CN" altLang="en-US" dirty="0"/>
              <a:t>使用指南</a:t>
            </a: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pic>
        <p:nvPicPr>
          <p:cNvPr id="1026" name="Picture 2" descr="在这里插入图片描述">
            <a:extLst>
              <a:ext uri="{FF2B5EF4-FFF2-40B4-BE49-F238E27FC236}">
                <a16:creationId xmlns:a16="http://schemas.microsoft.com/office/drawing/2014/main" id="{58E40B89-0166-FD4D-93D8-2957D7F33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08" y="2832846"/>
            <a:ext cx="4451442" cy="295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9EE9D41-5BB5-7A49-8E41-307578D62A05}"/>
              </a:ext>
            </a:extLst>
          </p:cNvPr>
          <p:cNvSpPr txBox="1"/>
          <p:nvPr/>
        </p:nvSpPr>
        <p:spPr>
          <a:xfrm>
            <a:off x="914400" y="2059054"/>
            <a:ext cx="160091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i="0" dirty="0"/>
              <a:t>项目打开界面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037597-7EC8-014D-AC6D-AF1712DDD782}"/>
              </a:ext>
            </a:extLst>
          </p:cNvPr>
          <p:cNvSpPr txBox="1"/>
          <p:nvPr/>
        </p:nvSpPr>
        <p:spPr>
          <a:xfrm>
            <a:off x="5218983" y="1920555"/>
            <a:ext cx="282083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i="0" dirty="0"/>
              <a:t>选择项目模板（请选择</a:t>
            </a:r>
            <a:r>
              <a:rPr kumimoji="1" lang="en-US" altLang="zh-CN" i="0" dirty="0"/>
              <a:t>C#</a:t>
            </a:r>
            <a:r>
              <a:rPr kumimoji="1" lang="zh-CN" altLang="en-US" i="0" dirty="0"/>
              <a:t>控制台应用程序）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62E619-91D5-124D-AE4B-4E1E4CFA2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2832846"/>
            <a:ext cx="4425975" cy="295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711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E043-D8E8-A545-AAA2-D2FBB139FBB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FED59E2-8390-104E-8924-EDFE78A09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</p:spPr>
        <p:txBody>
          <a:bodyPr/>
          <a:lstStyle/>
          <a:p>
            <a:r>
              <a:rPr kumimoji="1" lang="en-US" altLang="zh-CN" dirty="0"/>
              <a:t>1. Visual studio</a:t>
            </a:r>
            <a:r>
              <a:rPr kumimoji="1" lang="zh-CN" altLang="en-US" dirty="0"/>
              <a:t>使用指南</a:t>
            </a: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0712E3E-7F21-844F-AE23-9AD397285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652546"/>
            <a:ext cx="4353888" cy="289694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0898ECC-98F5-EF46-BF24-D47D56BA6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553" y="2667000"/>
            <a:ext cx="4353888" cy="286803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0446DEA-EFB7-7541-8088-84E6751EA3D4}"/>
              </a:ext>
            </a:extLst>
          </p:cNvPr>
          <p:cNvSpPr txBox="1"/>
          <p:nvPr/>
        </p:nvSpPr>
        <p:spPr>
          <a:xfrm>
            <a:off x="533400" y="1961256"/>
            <a:ext cx="7391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i="0" dirty="0"/>
              <a:t>给你的项目起一个名字，以英文字母开头即可。点击下一步创建新项目。</a:t>
            </a:r>
          </a:p>
        </p:txBody>
      </p:sp>
    </p:spTree>
    <p:extLst>
      <p:ext uri="{BB962C8B-B14F-4D97-AF65-F5344CB8AC3E}">
        <p14:creationId xmlns:p14="http://schemas.microsoft.com/office/powerpoint/2010/main" val="3847048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E043-D8E8-A545-AAA2-D2FBB139FBB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FED59E2-8390-104E-8924-EDFE78A09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</p:spPr>
        <p:txBody>
          <a:bodyPr/>
          <a:lstStyle/>
          <a:p>
            <a:r>
              <a:rPr kumimoji="1" lang="en-US" altLang="zh-CN" dirty="0"/>
              <a:t>1. Visual studio</a:t>
            </a:r>
            <a:r>
              <a:rPr kumimoji="1" lang="zh-CN" altLang="en-US" dirty="0"/>
              <a:t>使用指南</a:t>
            </a: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1FE8FE6-E240-A141-AE77-F8360650D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27" y="3069658"/>
            <a:ext cx="8800545" cy="419879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2425D2D-AAEB-D849-AB37-D6C35A93CF53}"/>
              </a:ext>
            </a:extLst>
          </p:cNvPr>
          <p:cNvSpPr txBox="1"/>
          <p:nvPr/>
        </p:nvSpPr>
        <p:spPr>
          <a:xfrm>
            <a:off x="304799" y="1458875"/>
            <a:ext cx="8648145" cy="1494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zh-CN" altLang="en-US" i="0" dirty="0"/>
              <a:t>创建项目自动生成源代码文件</a:t>
            </a:r>
            <a:r>
              <a:rPr kumimoji="1" lang="en-US" altLang="zh-CN" i="0" dirty="0" err="1"/>
              <a:t>Program.cs</a:t>
            </a:r>
            <a:r>
              <a:rPr kumimoji="1" lang="en-US" altLang="zh-CN" i="0" dirty="0"/>
              <a:t>,</a:t>
            </a:r>
            <a:r>
              <a:rPr kumimoji="1" lang="zh-CN" altLang="en-US" i="0" dirty="0"/>
              <a:t> 在命名空间</a:t>
            </a:r>
            <a:r>
              <a:rPr kumimoji="1" lang="en-US" altLang="zh-CN" i="0" dirty="0"/>
              <a:t>Lab8</a:t>
            </a:r>
            <a:r>
              <a:rPr kumimoji="1" lang="zh-CN" altLang="en-US" i="0" dirty="0"/>
              <a:t>（你定义的项目名称）创建了</a:t>
            </a:r>
            <a:r>
              <a:rPr kumimoji="1" lang="en-US" altLang="zh-CN" i="0" dirty="0"/>
              <a:t>Program</a:t>
            </a:r>
            <a:r>
              <a:rPr kumimoji="1" lang="zh-CN" altLang="en-US" i="0" dirty="0"/>
              <a:t>类。</a:t>
            </a:r>
            <a:endParaRPr kumimoji="1" lang="en-US" altLang="zh-CN" i="0" dirty="0"/>
          </a:p>
          <a:p>
            <a:pPr marL="171450" indent="-1714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zh-CN" altLang="en-US" i="0" dirty="0"/>
              <a:t>同一个命名空间里的函数、类等可以直接互相使用。而不同命名空间里的类、函数相互调用则先要显示地引用该空间。</a:t>
            </a:r>
            <a:endParaRPr kumimoji="1" lang="en-US" altLang="zh-CN" i="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957D1EC-F305-E042-B6CD-86BFDA97FDEB}"/>
              </a:ext>
            </a:extLst>
          </p:cNvPr>
          <p:cNvSpPr/>
          <p:nvPr/>
        </p:nvSpPr>
        <p:spPr bwMode="auto">
          <a:xfrm>
            <a:off x="533400" y="3414562"/>
            <a:ext cx="2362200" cy="19050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826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E043-D8E8-A545-AAA2-D2FBB139FBB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FED59E2-8390-104E-8924-EDFE78A09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</p:spPr>
        <p:txBody>
          <a:bodyPr/>
          <a:lstStyle/>
          <a:p>
            <a:r>
              <a:rPr kumimoji="1" lang="en-US" altLang="zh-CN" dirty="0"/>
              <a:t>1. Visual studio</a:t>
            </a:r>
            <a:r>
              <a:rPr kumimoji="1" lang="zh-CN" altLang="en-US" dirty="0"/>
              <a:t>使用指南</a:t>
            </a: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1FE8FE6-E240-A141-AE77-F8360650D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276600"/>
            <a:ext cx="9295289" cy="443484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2425D2D-AAEB-D849-AB37-D6C35A93CF53}"/>
              </a:ext>
            </a:extLst>
          </p:cNvPr>
          <p:cNvSpPr txBox="1"/>
          <p:nvPr/>
        </p:nvSpPr>
        <p:spPr>
          <a:xfrm>
            <a:off x="273518" y="1538680"/>
            <a:ext cx="8648145" cy="1494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zh-CN" altLang="en-US" i="0" dirty="0"/>
              <a:t>引用其他命名空间使用</a:t>
            </a:r>
            <a:r>
              <a:rPr kumimoji="1" lang="en-US" altLang="zh-CN" i="0" dirty="0"/>
              <a:t>Using</a:t>
            </a:r>
            <a:r>
              <a:rPr kumimoji="1" lang="zh-CN" altLang="en-US" i="0" dirty="0"/>
              <a:t>语句，类似于</a:t>
            </a:r>
            <a:r>
              <a:rPr kumimoji="1" lang="en-US" altLang="zh-CN" i="0" dirty="0"/>
              <a:t>C++</a:t>
            </a:r>
            <a:r>
              <a:rPr kumimoji="1" lang="zh-CN" altLang="en-US" i="0" dirty="0"/>
              <a:t>的</a:t>
            </a:r>
            <a:r>
              <a:rPr kumimoji="1" lang="en-US" altLang="zh-CN" i="0" dirty="0"/>
              <a:t>include</a:t>
            </a:r>
            <a:r>
              <a:rPr kumimoji="1" lang="zh-CN" altLang="en-US" i="0" dirty="0"/>
              <a:t>。</a:t>
            </a:r>
            <a:endParaRPr kumimoji="1" lang="en-US" altLang="zh-CN" i="0" dirty="0"/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zh-CN" altLang="en-US" i="0" dirty="0"/>
              <a:t>譬如，</a:t>
            </a:r>
            <a:r>
              <a:rPr kumimoji="1" lang="en-US" altLang="zh-CN" i="0" dirty="0"/>
              <a:t>Using</a:t>
            </a:r>
            <a:r>
              <a:rPr kumimoji="1" lang="zh-CN" altLang="en-US" i="0" dirty="0"/>
              <a:t> </a:t>
            </a:r>
            <a:r>
              <a:rPr kumimoji="1" lang="en-US" altLang="zh-CN" i="0" dirty="0"/>
              <a:t>System</a:t>
            </a:r>
            <a:r>
              <a:rPr kumimoji="1" lang="zh-CN" altLang="en-US" i="0" dirty="0"/>
              <a:t>表示引用</a:t>
            </a:r>
            <a:r>
              <a:rPr kumimoji="1" lang="en-US" altLang="zh-CN" i="0" dirty="0"/>
              <a:t>System</a:t>
            </a:r>
            <a:r>
              <a:rPr kumimoji="1" lang="zh-CN" altLang="en-US" i="0" dirty="0"/>
              <a:t>命名空间里的类或函数。譬如，</a:t>
            </a:r>
            <a:r>
              <a:rPr kumimoji="1" lang="en-US" altLang="zh-CN" i="0" dirty="0"/>
              <a:t>Console</a:t>
            </a:r>
            <a:r>
              <a:rPr kumimoji="1" lang="zh-CN" altLang="en-US" i="0" dirty="0"/>
              <a:t>就是</a:t>
            </a:r>
            <a:r>
              <a:rPr kumimoji="1" lang="en-US" altLang="zh-CN" i="0" dirty="0"/>
              <a:t>System</a:t>
            </a:r>
            <a:r>
              <a:rPr kumimoji="1" lang="zh-CN" altLang="en-US" i="0" dirty="0"/>
              <a:t>命名空间中的类； </a:t>
            </a:r>
            <a:r>
              <a:rPr kumimoji="1" lang="en-US" altLang="zh-CN" i="0" dirty="0" err="1"/>
              <a:t>Console.writeLine</a:t>
            </a:r>
            <a:r>
              <a:rPr kumimoji="1" lang="en-US" altLang="zh-CN" i="0" dirty="0"/>
              <a:t>(), </a:t>
            </a:r>
            <a:r>
              <a:rPr kumimoji="1" lang="zh-CN" altLang="en-US" i="0" dirty="0"/>
              <a:t>表示调用</a:t>
            </a:r>
            <a:r>
              <a:rPr kumimoji="1" lang="en-US" altLang="zh-CN" i="0" dirty="0"/>
              <a:t>Console</a:t>
            </a:r>
            <a:r>
              <a:rPr kumimoji="1" lang="zh-CN" altLang="en-US" i="0" dirty="0"/>
              <a:t>类的函数</a:t>
            </a:r>
            <a:r>
              <a:rPr kumimoji="1" lang="en-US" altLang="zh-CN" i="0" dirty="0"/>
              <a:t>WriteLine(string s)</a:t>
            </a:r>
            <a:r>
              <a:rPr kumimoji="1" lang="zh-CN" altLang="en-US" i="0" dirty="0"/>
              <a:t>函数，其作用为向控制台输出字符串</a:t>
            </a:r>
            <a:r>
              <a:rPr kumimoji="1" lang="en-US" altLang="zh-CN" i="0" dirty="0"/>
              <a:t>s</a:t>
            </a:r>
            <a:r>
              <a:rPr kumimoji="1" lang="zh-CN" altLang="en-US" i="0" dirty="0"/>
              <a:t>。</a:t>
            </a:r>
            <a:endParaRPr kumimoji="1" lang="en-US" altLang="zh-CN" i="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B2DC157-396A-704B-B937-32C920DFB4C5}"/>
              </a:ext>
            </a:extLst>
          </p:cNvPr>
          <p:cNvSpPr/>
          <p:nvPr/>
        </p:nvSpPr>
        <p:spPr bwMode="auto">
          <a:xfrm>
            <a:off x="273518" y="3886200"/>
            <a:ext cx="2241082" cy="3810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ＭＳ Ｐゴシック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B5B9697-8904-5F46-8B1E-B38F83E54F2E}"/>
              </a:ext>
            </a:extLst>
          </p:cNvPr>
          <p:cNvSpPr/>
          <p:nvPr/>
        </p:nvSpPr>
        <p:spPr bwMode="auto">
          <a:xfrm>
            <a:off x="762000" y="5001285"/>
            <a:ext cx="2241082" cy="3810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701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E043-D8E8-A545-AAA2-D2FBB139FBB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FED59E2-8390-104E-8924-EDFE78A09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914400"/>
          </a:xfrm>
        </p:spPr>
        <p:txBody>
          <a:bodyPr/>
          <a:lstStyle/>
          <a:p>
            <a:r>
              <a:rPr kumimoji="1" lang="en-US" altLang="zh-CN" dirty="0"/>
              <a:t>1. Visual studio</a:t>
            </a:r>
            <a:r>
              <a:rPr kumimoji="1" lang="zh-CN" altLang="en-US" dirty="0"/>
              <a:t>使用指南</a:t>
            </a: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1FE8FE6-E240-A141-AE77-F8360650D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352869"/>
            <a:ext cx="9295289" cy="443484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2425D2D-AAEB-D849-AB37-D6C35A93CF53}"/>
              </a:ext>
            </a:extLst>
          </p:cNvPr>
          <p:cNvSpPr txBox="1"/>
          <p:nvPr/>
        </p:nvSpPr>
        <p:spPr>
          <a:xfrm>
            <a:off x="419654" y="1447629"/>
            <a:ext cx="8648145" cy="774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zh-CN" altLang="en-US" i="0" dirty="0"/>
              <a:t>你可以使用快捷键</a:t>
            </a:r>
            <a:r>
              <a:rPr kumimoji="1" lang="en-US" altLang="zh-CN" i="0" dirty="0"/>
              <a:t>Ctrl+F5</a:t>
            </a:r>
            <a:r>
              <a:rPr kumimoji="1" lang="zh-CN" altLang="en-US" i="0" dirty="0"/>
              <a:t>直接编译运行程序；或者点击         运行。 </a:t>
            </a:r>
            <a:endParaRPr kumimoji="1" lang="en-US" altLang="zh-CN" i="0" dirty="0"/>
          </a:p>
          <a:p>
            <a:pPr marL="171450" indent="-171450">
              <a:lnSpc>
                <a:spcPct val="130000"/>
              </a:lnSpc>
              <a:buFont typeface="Wingdings" pitchFamily="2" charset="2"/>
              <a:buChar char="Ø"/>
            </a:pPr>
            <a:r>
              <a:rPr kumimoji="1" lang="zh-CN" altLang="en-US" i="0" dirty="0"/>
              <a:t>弹出来的黑框框就是控制台窗口。</a:t>
            </a:r>
            <a:endParaRPr kumimoji="1" lang="en-US" altLang="zh-CN" i="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F21532B-AF33-F94B-98AB-6B3A6F9F3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1524000"/>
            <a:ext cx="590550" cy="22793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8FE232C-53AD-5147-B7F6-ABB766C2CFE1}"/>
              </a:ext>
            </a:extLst>
          </p:cNvPr>
          <p:cNvSpPr/>
          <p:nvPr/>
        </p:nvSpPr>
        <p:spPr bwMode="auto">
          <a:xfrm>
            <a:off x="2895600" y="2514600"/>
            <a:ext cx="685800" cy="3048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582804"/>
      </p:ext>
    </p:extLst>
  </p:cSld>
  <p:clrMapOvr>
    <a:masterClrMapping/>
  </p:clrMapOvr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ＭＳ Ｐゴシック"/>
        <a:cs typeface=""/>
      </a:majorFont>
      <a:minorFont>
        <a:latin typeface="Verdan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  <a:ea typeface="ＭＳ Ｐゴシック" charset="0"/>
          </a:defRPr>
        </a:defPPr>
      </a:lstStyle>
    </a:lnDef>
    <a:txDef>
      <a:spPr>
        <a:solidFill>
          <a:schemeClr val="bg1"/>
        </a:solidFill>
      </a:spPr>
      <a:bodyPr wrap="none" rtlCol="0">
        <a:spAutoFit/>
      </a:bodyPr>
      <a:lstStyle>
        <a:defPPr>
          <a:defRPr sz="900" i="0" dirty="0" err="1" smtClean="0"/>
        </a:defPPr>
      </a:lstStyle>
    </a:tx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Profile</Template>
  <TotalTime>20287</TotalTime>
  <Words>1697</Words>
  <Application>Microsoft Macintosh PowerPoint</Application>
  <PresentationFormat>全屏显示(4:3)</PresentationFormat>
  <Paragraphs>151</Paragraphs>
  <Slides>34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0" baseType="lpstr">
      <vt:lpstr>DengXian</vt:lpstr>
      <vt:lpstr>Arial</vt:lpstr>
      <vt:lpstr>Times New Roman</vt:lpstr>
      <vt:lpstr>Verdana</vt:lpstr>
      <vt:lpstr>Wingdings</vt:lpstr>
      <vt:lpstr>Profile</vt:lpstr>
      <vt:lpstr> Database Management Systems</vt:lpstr>
      <vt:lpstr>1. Install Visual studio </vt:lpstr>
      <vt:lpstr>1. Install Visual studio </vt:lpstr>
      <vt:lpstr>1. Install Visual studio </vt:lpstr>
      <vt:lpstr>1. Visual studio使用指南 </vt:lpstr>
      <vt:lpstr>1. Visual studio使用指南 </vt:lpstr>
      <vt:lpstr>1. Visual studio使用指南 </vt:lpstr>
      <vt:lpstr>1. Visual studio使用指南 </vt:lpstr>
      <vt:lpstr>1. Visual studio使用指南 </vt:lpstr>
      <vt:lpstr>1. Visual studio使用指南 </vt:lpstr>
      <vt:lpstr>1. Visual studio使用指南 </vt:lpstr>
      <vt:lpstr>1. 更多C#教程</vt:lpstr>
      <vt:lpstr>2. 使用C#连接数据库</vt:lpstr>
      <vt:lpstr>2.  引用Oracle.ManagedDataAccess</vt:lpstr>
      <vt:lpstr>2.  引用Oracle.ManagedDataAccess</vt:lpstr>
      <vt:lpstr>2.  引用Oracle.ManagedDataAccess</vt:lpstr>
      <vt:lpstr>2.  引用Oracle.ManagedDataAccess</vt:lpstr>
      <vt:lpstr>2. Build a connection</vt:lpstr>
      <vt:lpstr>2. Build a connection</vt:lpstr>
      <vt:lpstr>2.  An example application</vt:lpstr>
      <vt:lpstr>3. Lab 8 Exercise</vt:lpstr>
      <vt:lpstr>3. Lab 8 Exercise</vt:lpstr>
      <vt:lpstr>3. Lab 8 Exercise</vt:lpstr>
      <vt:lpstr>3. Lab 8 Exercise</vt:lpstr>
      <vt:lpstr>3. Lab 8 Exercise+</vt:lpstr>
      <vt:lpstr>3. Lab 8 Exercise+</vt:lpstr>
      <vt:lpstr>3. Lab 8 Exercise+</vt:lpstr>
      <vt:lpstr>3. Lab 8 Exercise+</vt:lpstr>
      <vt:lpstr>3. Lab 8 Exercise</vt:lpstr>
      <vt:lpstr>Query and modifications</vt:lpstr>
      <vt:lpstr>Appendix: Install ODT </vt:lpstr>
      <vt:lpstr>Appendix: Install ODT  </vt:lpstr>
      <vt:lpstr>Appendix: Install ODT  </vt:lpstr>
      <vt:lpstr>Appendix: Install ODT  </vt:lpstr>
    </vt:vector>
  </TitlesOfParts>
  <Company>HKUST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lamngok</dc:creator>
  <cp:lastModifiedBy>Libin Zheng</cp:lastModifiedBy>
  <cp:revision>2006</cp:revision>
  <cp:lastPrinted>2020-03-29T15:31:21Z</cp:lastPrinted>
  <dcterms:created xsi:type="dcterms:W3CDTF">2010-02-04T06:50:26Z</dcterms:created>
  <dcterms:modified xsi:type="dcterms:W3CDTF">2021-12-22T03:26:20Z</dcterms:modified>
</cp:coreProperties>
</file>